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 id="2147483673" r:id="rId2"/>
  </p:sldMasterIdLst>
  <p:notesMasterIdLst>
    <p:notesMasterId r:id="rId53"/>
  </p:notesMasterIdLst>
  <p:sldIdLst>
    <p:sldId id="302" r:id="rId3"/>
    <p:sldId id="260" r:id="rId4"/>
    <p:sldId id="304" r:id="rId5"/>
    <p:sldId id="305" r:id="rId6"/>
    <p:sldId id="306" r:id="rId7"/>
    <p:sldId id="307" r:id="rId8"/>
    <p:sldId id="308" r:id="rId9"/>
    <p:sldId id="309" r:id="rId10"/>
    <p:sldId id="310" r:id="rId11"/>
    <p:sldId id="311" r:id="rId12"/>
    <p:sldId id="312" r:id="rId13"/>
    <p:sldId id="303" r:id="rId14"/>
    <p:sldId id="313" r:id="rId15"/>
    <p:sldId id="314" r:id="rId16"/>
    <p:sldId id="347" r:id="rId17"/>
    <p:sldId id="315" r:id="rId18"/>
    <p:sldId id="348" r:id="rId19"/>
    <p:sldId id="316" r:id="rId20"/>
    <p:sldId id="349" r:id="rId21"/>
    <p:sldId id="350" r:id="rId22"/>
    <p:sldId id="318" r:id="rId23"/>
    <p:sldId id="317" r:id="rId24"/>
    <p:sldId id="320" r:id="rId25"/>
    <p:sldId id="321" r:id="rId26"/>
    <p:sldId id="319" r:id="rId27"/>
    <p:sldId id="322" r:id="rId28"/>
    <p:sldId id="324" r:id="rId29"/>
    <p:sldId id="323" r:id="rId30"/>
    <p:sldId id="325" r:id="rId31"/>
    <p:sldId id="326" r:id="rId32"/>
    <p:sldId id="327" r:id="rId33"/>
    <p:sldId id="328" r:id="rId34"/>
    <p:sldId id="329" r:id="rId35"/>
    <p:sldId id="331" r:id="rId36"/>
    <p:sldId id="330" r:id="rId37"/>
    <p:sldId id="333" r:id="rId38"/>
    <p:sldId id="332" r:id="rId39"/>
    <p:sldId id="335" r:id="rId40"/>
    <p:sldId id="336" r:id="rId41"/>
    <p:sldId id="337" r:id="rId42"/>
    <p:sldId id="338" r:id="rId43"/>
    <p:sldId id="339" r:id="rId44"/>
    <p:sldId id="340" r:id="rId45"/>
    <p:sldId id="341" r:id="rId46"/>
    <p:sldId id="334" r:id="rId47"/>
    <p:sldId id="346" r:id="rId48"/>
    <p:sldId id="342" r:id="rId49"/>
    <p:sldId id="343" r:id="rId50"/>
    <p:sldId id="344" r:id="rId51"/>
    <p:sldId id="345" r:id="rId5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292924-89BD-9946-8DCC-C23DF2CBB5F5}" v="9" dt="2023-03-06T11:41:35.81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05"/>
    <p:restoredTop sz="94565"/>
  </p:normalViewPr>
  <p:slideViewPr>
    <p:cSldViewPr>
      <p:cViewPr>
        <p:scale>
          <a:sx n="110" d="100"/>
          <a:sy n="110" d="100"/>
        </p:scale>
        <p:origin x="1136" y="-1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A26C5B20-E5B1-FE40-813F-58D245B4624B}" type="datetimeFigureOut">
              <a:rPr lang="en-US" smtClean="0"/>
              <a:t>1/8/24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00C500F-7D2A-A943-AED0-0F8C17B1696E}" type="slidenum">
              <a:rPr lang="en-US" smtClean="0"/>
              <a:t>‹#›</a:t>
            </a:fld>
            <a:endParaRPr lang="en-US"/>
          </a:p>
        </p:txBody>
      </p:sp>
    </p:spTree>
    <p:extLst>
      <p:ext uri="{BB962C8B-B14F-4D97-AF65-F5344CB8AC3E}">
        <p14:creationId xmlns:p14="http://schemas.microsoft.com/office/powerpoint/2010/main" val="372748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0D534C-97D6-40B0-A15E-8F4D53FD104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467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7" name="bg object 16"/>
          <p:cNvSpPr/>
          <p:nvPr userDrawn="1"/>
        </p:nvSpPr>
        <p:spPr>
          <a:xfrm>
            <a:off x="0" y="0"/>
            <a:ext cx="9144000" cy="685800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628013" y="2150821"/>
            <a:ext cx="5887973" cy="1367789"/>
          </a:xfrm>
          <a:prstGeom prst="rect">
            <a:avLst/>
          </a:prstGeom>
        </p:spPr>
        <p:txBody>
          <a:bodyPr wrap="square" lIns="0" tIns="0" rIns="0" bIns="0">
            <a:spAutoFit/>
          </a:bodyPr>
          <a:lstStyle>
            <a:lvl1pPr>
              <a:defRPr sz="4400" b="1" i="0">
                <a:solidFill>
                  <a:schemeClr val="bg1"/>
                </a:solidFill>
                <a:latin typeface="Arial"/>
                <a:cs typeface="Arial"/>
              </a:defRPr>
            </a:lvl1pPr>
          </a:lstStyle>
          <a:p>
            <a:endParaRPr dirty="0"/>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1306225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66974" y="388678"/>
            <a:ext cx="8210052" cy="578941"/>
          </a:xfrm>
        </p:spPr>
        <p:txBody>
          <a:bodyPr lIns="0" tIns="0" rIns="0" bIns="0"/>
          <a:lstStyle>
            <a:lvl1pPr>
              <a:defRPr sz="3762" b="1" i="0">
                <a:solidFill>
                  <a:schemeClr val="tx1"/>
                </a:solidFill>
                <a:latin typeface="Helvetica"/>
                <a:cs typeface="Helvetica"/>
              </a:defRPr>
            </a:lvl1pPr>
          </a:lstStyle>
          <a:p>
            <a:endParaRPr dirty="0"/>
          </a:p>
        </p:txBody>
      </p:sp>
    </p:spTree>
    <p:extLst>
      <p:ext uri="{BB962C8B-B14F-4D97-AF65-F5344CB8AC3E}">
        <p14:creationId xmlns:p14="http://schemas.microsoft.com/office/powerpoint/2010/main" val="278472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7" name="bg object 16"/>
          <p:cNvSpPr/>
          <p:nvPr userDrawn="1"/>
        </p:nvSpPr>
        <p:spPr>
          <a:xfrm>
            <a:off x="0" y="0"/>
            <a:ext cx="9144000" cy="6858000"/>
          </a:xfrm>
          <a:prstGeom prst="rect">
            <a:avLst/>
          </a:prstGeom>
          <a:blipFill>
            <a:blip r:embed="rId2" cstate="print"/>
            <a:stretch>
              <a:fillRect/>
            </a:stretch>
          </a:blipFill>
        </p:spPr>
        <p:txBody>
          <a:bodyPr wrap="square" lIns="0" tIns="0" rIns="0" bIns="0" rtlCol="0"/>
          <a:lstStyle/>
          <a:p>
            <a:endParaRPr sz="1539"/>
          </a:p>
        </p:txBody>
      </p:sp>
      <p:sp>
        <p:nvSpPr>
          <p:cNvPr id="8" name="Holder 2"/>
          <p:cNvSpPr>
            <a:spLocks noGrp="1"/>
          </p:cNvSpPr>
          <p:nvPr>
            <p:ph type="title"/>
          </p:nvPr>
        </p:nvSpPr>
        <p:spPr>
          <a:xfrm>
            <a:off x="564713" y="526874"/>
            <a:ext cx="8014574" cy="578941"/>
          </a:xfrm>
        </p:spPr>
        <p:txBody>
          <a:bodyPr lIns="0" tIns="0" rIns="0" bIns="0"/>
          <a:lstStyle>
            <a:lvl1pPr>
              <a:defRPr sz="3762" b="1" i="0">
                <a:solidFill>
                  <a:schemeClr val="tx1"/>
                </a:solidFill>
                <a:latin typeface="Helvetica"/>
                <a:cs typeface="Helvetica"/>
              </a:defRPr>
            </a:lvl1pPr>
          </a:lstStyle>
          <a:p>
            <a:endParaRPr dirty="0"/>
          </a:p>
        </p:txBody>
      </p:sp>
      <p:sp>
        <p:nvSpPr>
          <p:cNvPr id="6" name="Picture Placeholder 5"/>
          <p:cNvSpPr>
            <a:spLocks noGrp="1"/>
          </p:cNvSpPr>
          <p:nvPr>
            <p:ph type="pic" sz="quarter" idx="10"/>
          </p:nvPr>
        </p:nvSpPr>
        <p:spPr>
          <a:xfrm>
            <a:off x="547065" y="1563348"/>
            <a:ext cx="8014575" cy="430887"/>
          </a:xfrm>
        </p:spPr>
        <p:txBody>
          <a:bodyPr/>
          <a:lstStyle/>
          <a:p>
            <a:endParaRPr lang="en-GB"/>
          </a:p>
        </p:txBody>
      </p:sp>
    </p:spTree>
    <p:extLst>
      <p:ext uri="{BB962C8B-B14F-4D97-AF65-F5344CB8AC3E}">
        <p14:creationId xmlns:p14="http://schemas.microsoft.com/office/powerpoint/2010/main" val="218645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1/8/24</a:t>
            </a:fld>
            <a:endParaRPr lang="en-US"/>
          </a:p>
        </p:txBody>
      </p:sp>
      <p:sp>
        <p:nvSpPr>
          <p:cNvPr id="6" name="Holder 6"/>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extLst>
      <p:ext uri="{BB962C8B-B14F-4D97-AF65-F5344CB8AC3E}">
        <p14:creationId xmlns:p14="http://schemas.microsoft.com/office/powerpoint/2010/main" val="59468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1/8/24</a:t>
            </a:fld>
            <a:endParaRPr lang="en-US"/>
          </a:p>
        </p:txBody>
      </p:sp>
      <p:sp>
        <p:nvSpPr>
          <p:cNvPr id="7" name="Holder 7"/>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extLst>
      <p:ext uri="{BB962C8B-B14F-4D97-AF65-F5344CB8AC3E}">
        <p14:creationId xmlns:p14="http://schemas.microsoft.com/office/powerpoint/2010/main" val="4272872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1/8/24</a:t>
            </a:fld>
            <a:endParaRPr lang="en-US"/>
          </a:p>
        </p:txBody>
      </p:sp>
      <p:sp>
        <p:nvSpPr>
          <p:cNvPr id="5" name="Holder 5"/>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extLst>
      <p:ext uri="{BB962C8B-B14F-4D97-AF65-F5344CB8AC3E}">
        <p14:creationId xmlns:p14="http://schemas.microsoft.com/office/powerpoint/2010/main" val="967283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1/8/24</a:t>
            </a:fld>
            <a:endParaRPr lang="en-US"/>
          </a:p>
        </p:txBody>
      </p:sp>
      <p:sp>
        <p:nvSpPr>
          <p:cNvPr id="4" name="Holder 4"/>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extLst>
      <p:ext uri="{BB962C8B-B14F-4D97-AF65-F5344CB8AC3E}">
        <p14:creationId xmlns:p14="http://schemas.microsoft.com/office/powerpoint/2010/main" val="220159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8216-5B88-B2F1-494C-E46CB25A59FC}"/>
              </a:ext>
            </a:extLst>
          </p:cNvPr>
          <p:cNvSpPr>
            <a:spLocks noGrp="1"/>
          </p:cNvSpPr>
          <p:nvPr>
            <p:ph type="ctrTitle"/>
          </p:nvPr>
        </p:nvSpPr>
        <p:spPr>
          <a:xfrm>
            <a:off x="1143000" y="1122363"/>
            <a:ext cx="6858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DCC986-4EF4-251E-1093-7B5E1046F50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1061864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54298" y="-1"/>
            <a:ext cx="9198299" cy="6858001"/>
          </a:xfrm>
          <a:prstGeom prst="rect">
            <a:avLst/>
          </a:prstGeom>
          <a:blipFill>
            <a:blip r:embed="rId2" cstate="print"/>
            <a:stretch>
              <a:fillRect/>
            </a:stretch>
          </a:blipFill>
        </p:spPr>
        <p:txBody>
          <a:bodyPr wrap="square" lIns="0" tIns="0" rIns="0" bIns="0" rtlCol="0"/>
          <a:lstStyle/>
          <a:p>
            <a:endParaRPr sz="1539"/>
          </a:p>
        </p:txBody>
      </p:sp>
      <p:sp>
        <p:nvSpPr>
          <p:cNvPr id="2" name="Holder 2"/>
          <p:cNvSpPr>
            <a:spLocks noGrp="1"/>
          </p:cNvSpPr>
          <p:nvPr>
            <p:ph type="ctrTitle"/>
          </p:nvPr>
        </p:nvSpPr>
        <p:spPr>
          <a:xfrm>
            <a:off x="1134160" y="2520185"/>
            <a:ext cx="6821383" cy="677108"/>
          </a:xfrm>
          <a:prstGeom prst="rect">
            <a:avLst/>
          </a:prstGeom>
        </p:spPr>
        <p:txBody>
          <a:bodyPr wrap="square" lIns="0" tIns="0" rIns="0" bIns="0">
            <a:spAutoFit/>
          </a:bodyPr>
          <a:lstStyle>
            <a:lvl1pPr>
              <a:defRPr b="1" i="0">
                <a:solidFill>
                  <a:schemeClr val="tx1"/>
                </a:solidFill>
              </a:defRPr>
            </a:lvl1pPr>
          </a:lstStyle>
          <a:p>
            <a:endParaRPr dirty="0"/>
          </a:p>
        </p:txBody>
      </p:sp>
      <p:sp>
        <p:nvSpPr>
          <p:cNvPr id="3" name="Holder 3"/>
          <p:cNvSpPr>
            <a:spLocks noGrp="1"/>
          </p:cNvSpPr>
          <p:nvPr>
            <p:ph type="subTitle" idx="4"/>
          </p:nvPr>
        </p:nvSpPr>
        <p:spPr>
          <a:xfrm>
            <a:off x="1371600" y="3428999"/>
            <a:ext cx="6400800" cy="430887"/>
          </a:xfrm>
          <a:prstGeom prst="rect">
            <a:avLst/>
          </a:prstGeom>
        </p:spPr>
        <p:txBody>
          <a:bodyPr wrap="square" lIns="0" tIns="0" rIns="0" bIns="0">
            <a:spAutoFit/>
          </a:bodyPr>
          <a:lstStyle>
            <a:lvl1pPr>
              <a:defRPr/>
            </a:lvl1pPr>
          </a:lstStyle>
          <a:p>
            <a:endParaRPr dirty="0"/>
          </a:p>
        </p:txBody>
      </p:sp>
    </p:spTree>
    <p:extLst>
      <p:ext uri="{BB962C8B-B14F-4D97-AF65-F5344CB8AC3E}">
        <p14:creationId xmlns:p14="http://schemas.microsoft.com/office/powerpoint/2010/main" val="152269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66974" y="388678"/>
            <a:ext cx="8210052" cy="578941"/>
          </a:xfrm>
        </p:spPr>
        <p:txBody>
          <a:bodyPr lIns="0" tIns="0" rIns="0" bIns="0"/>
          <a:lstStyle>
            <a:lvl1pPr>
              <a:defRPr sz="3762" b="1" i="0">
                <a:solidFill>
                  <a:schemeClr val="tx1"/>
                </a:solidFill>
                <a:latin typeface="Helvetica"/>
                <a:cs typeface="Helvetica"/>
              </a:defRPr>
            </a:lvl1pPr>
          </a:lstStyle>
          <a:p>
            <a:endParaRPr dirty="0"/>
          </a:p>
        </p:txBody>
      </p:sp>
      <p:sp>
        <p:nvSpPr>
          <p:cNvPr id="3" name="Holder 3"/>
          <p:cNvSpPr>
            <a:spLocks noGrp="1"/>
          </p:cNvSpPr>
          <p:nvPr>
            <p:ph type="body" idx="1"/>
          </p:nvPr>
        </p:nvSpPr>
        <p:spPr>
          <a:xfrm>
            <a:off x="466974" y="1356053"/>
            <a:ext cx="8210052" cy="368434"/>
          </a:xfrm>
        </p:spPr>
        <p:txBody>
          <a:bodyPr lIns="0" tIns="0" rIns="0" bIns="0"/>
          <a:lstStyle>
            <a:lvl1pPr>
              <a:defRPr sz="2394" b="0" i="0">
                <a:solidFill>
                  <a:schemeClr val="tx1"/>
                </a:solidFill>
                <a:latin typeface="Arial"/>
                <a:cs typeface="Arial"/>
              </a:defRPr>
            </a:lvl1pPr>
          </a:lstStyle>
          <a:p>
            <a:endParaRPr dirty="0"/>
          </a:p>
        </p:txBody>
      </p:sp>
    </p:spTree>
    <p:extLst>
      <p:ext uri="{BB962C8B-B14F-4D97-AF65-F5344CB8AC3E}">
        <p14:creationId xmlns:p14="http://schemas.microsoft.com/office/powerpoint/2010/main" val="3350552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66974" y="388678"/>
            <a:ext cx="8210052" cy="578941"/>
          </a:xfrm>
        </p:spPr>
        <p:txBody>
          <a:bodyPr lIns="0" tIns="0" rIns="0" bIns="0"/>
          <a:lstStyle>
            <a:lvl1pPr>
              <a:defRPr sz="3762" b="1" i="0">
                <a:solidFill>
                  <a:schemeClr val="tx1"/>
                </a:solidFill>
                <a:latin typeface="Helvetica"/>
                <a:cs typeface="Helvetica"/>
              </a:defRPr>
            </a:lvl1pPr>
          </a:lstStyle>
          <a:p>
            <a:endParaRPr dirty="0"/>
          </a:p>
        </p:txBody>
      </p:sp>
      <p:sp>
        <p:nvSpPr>
          <p:cNvPr id="3" name="Holder 3"/>
          <p:cNvSpPr>
            <a:spLocks noGrp="1"/>
          </p:cNvSpPr>
          <p:nvPr>
            <p:ph sz="half" idx="2"/>
          </p:nvPr>
        </p:nvSpPr>
        <p:spPr>
          <a:xfrm>
            <a:off x="457200" y="1577340"/>
            <a:ext cx="3977640" cy="430887"/>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sz="half" idx="3"/>
          </p:nvPr>
        </p:nvSpPr>
        <p:spPr>
          <a:xfrm>
            <a:off x="4709160" y="1577340"/>
            <a:ext cx="3977640" cy="430887"/>
          </a:xfrm>
          <a:prstGeom prst="rect">
            <a:avLst/>
          </a:prstGeom>
        </p:spPr>
        <p:txBody>
          <a:bodyPr wrap="square" lIns="0" tIns="0" rIns="0" bIns="0">
            <a:spAutoFit/>
          </a:bodyPr>
          <a:lstStyle>
            <a:lvl1pPr>
              <a:defRPr/>
            </a:lvl1pPr>
          </a:lstStyle>
          <a:p>
            <a:endParaRPr dirty="0"/>
          </a:p>
        </p:txBody>
      </p:sp>
    </p:spTree>
    <p:extLst>
      <p:ext uri="{BB962C8B-B14F-4D97-AF65-F5344CB8AC3E}">
        <p14:creationId xmlns:p14="http://schemas.microsoft.com/office/powerpoint/2010/main" val="2965777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g object 16"/>
          <p:cNvSpPr/>
          <p:nvPr userDrawn="1"/>
        </p:nvSpPr>
        <p:spPr>
          <a:xfrm>
            <a:off x="0" y="0"/>
            <a:ext cx="9144000" cy="6858000"/>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402437" y="426465"/>
            <a:ext cx="8339124" cy="696594"/>
          </a:xfrm>
          <a:prstGeom prst="rect">
            <a:avLst/>
          </a:prstGeom>
        </p:spPr>
        <p:txBody>
          <a:bodyPr wrap="square" lIns="0" tIns="0" rIns="0" bIns="0">
            <a:spAutoFit/>
          </a:bodyPr>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a:xfrm>
            <a:off x="402437" y="1800859"/>
            <a:ext cx="8439150" cy="383032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Tree>
    <p:extLst>
      <p:ext uri="{BB962C8B-B14F-4D97-AF65-F5344CB8AC3E}">
        <p14:creationId xmlns:p14="http://schemas.microsoft.com/office/powerpoint/2010/main" val="280299839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sz="1539"/>
          </a:p>
        </p:txBody>
      </p:sp>
      <p:sp>
        <p:nvSpPr>
          <p:cNvPr id="2" name="Holder 2"/>
          <p:cNvSpPr>
            <a:spLocks noGrp="1"/>
          </p:cNvSpPr>
          <p:nvPr>
            <p:ph type="title"/>
          </p:nvPr>
        </p:nvSpPr>
        <p:spPr>
          <a:xfrm>
            <a:off x="466974" y="388678"/>
            <a:ext cx="8210052" cy="677108"/>
          </a:xfrm>
          <a:prstGeom prst="rect">
            <a:avLst/>
          </a:prstGeom>
        </p:spPr>
        <p:txBody>
          <a:bodyPr wrap="square" lIns="0" tIns="0" rIns="0" bIns="0">
            <a:spAutoFit/>
          </a:bodyPr>
          <a:lstStyle>
            <a:lvl1pPr>
              <a:defRPr sz="4400" b="0" i="0">
                <a:solidFill>
                  <a:schemeClr val="tx1"/>
                </a:solidFill>
                <a:latin typeface="Helvetica"/>
                <a:cs typeface="Helvetica"/>
              </a:defRPr>
            </a:lvl1pPr>
          </a:lstStyle>
          <a:p>
            <a:endParaRPr dirty="0"/>
          </a:p>
        </p:txBody>
      </p:sp>
      <p:sp>
        <p:nvSpPr>
          <p:cNvPr id="3" name="Holder 3"/>
          <p:cNvSpPr>
            <a:spLocks noGrp="1"/>
          </p:cNvSpPr>
          <p:nvPr>
            <p:ph type="body" idx="1"/>
          </p:nvPr>
        </p:nvSpPr>
        <p:spPr>
          <a:xfrm>
            <a:off x="466974" y="1681165"/>
            <a:ext cx="8210052" cy="430887"/>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dirty="0"/>
          </a:p>
        </p:txBody>
      </p:sp>
    </p:spTree>
    <p:extLst>
      <p:ext uri="{BB962C8B-B14F-4D97-AF65-F5344CB8AC3E}">
        <p14:creationId xmlns:p14="http://schemas.microsoft.com/office/powerpoint/2010/main" val="341397173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xStyles>
    <p:titleStyle>
      <a:lvl1pPr>
        <a:defRPr b="1">
          <a:latin typeface="+mj-lt"/>
          <a:ea typeface="+mj-ea"/>
          <a:cs typeface="+mj-cs"/>
        </a:defRPr>
      </a:lvl1pPr>
    </p:titleStyle>
    <p:body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bodyStyle>
    <p:other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066800" y="2590800"/>
            <a:ext cx="7315200" cy="690574"/>
          </a:xfrm>
          <a:prstGeom prst="rect">
            <a:avLst/>
          </a:prstGeom>
        </p:spPr>
        <p:txBody>
          <a:bodyPr vert="horz" wrap="square" lIns="0" tIns="13335" rIns="0" bIns="0" rtlCol="0">
            <a:spAutoFit/>
          </a:bodyPr>
          <a:lstStyle/>
          <a:p>
            <a:pPr marL="2012314" marR="5080" indent="-2000250" algn="ctr">
              <a:spcBef>
                <a:spcPts val="105"/>
              </a:spcBef>
            </a:pPr>
            <a:r>
              <a:rPr lang="en-GB" b="1" i="0" dirty="0">
                <a:solidFill>
                  <a:schemeClr val="tx1"/>
                </a:solidFill>
                <a:effectLst/>
                <a:latin typeface="Work Sans" pitchFamily="2" charset="77"/>
              </a:rPr>
              <a:t>Networking</a:t>
            </a:r>
            <a:endParaRPr lang="en-GB" dirty="0">
              <a:solidFill>
                <a:schemeClr val="tx1"/>
              </a:solidFill>
            </a:endParaRPr>
          </a:p>
        </p:txBody>
      </p:sp>
      <p:sp>
        <p:nvSpPr>
          <p:cNvPr id="4" name="object 4"/>
          <p:cNvSpPr txBox="1"/>
          <p:nvPr/>
        </p:nvSpPr>
        <p:spPr>
          <a:xfrm>
            <a:off x="3295648" y="4114800"/>
            <a:ext cx="2552701" cy="505908"/>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a:ea typeface="+mn-ea"/>
                <a:cs typeface="Calibri"/>
              </a:rPr>
              <a:t>400IT – W1-S2 </a:t>
            </a:r>
            <a:endParaRPr kumimoji="0" sz="32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casting </a:t>
            </a:r>
          </a:p>
        </p:txBody>
      </p:sp>
      <p:sp>
        <p:nvSpPr>
          <p:cNvPr id="3" name="Text Placeholder 2"/>
          <p:cNvSpPr>
            <a:spLocks noGrp="1"/>
          </p:cNvSpPr>
          <p:nvPr>
            <p:ph type="body" idx="1"/>
          </p:nvPr>
        </p:nvSpPr>
        <p:spPr>
          <a:xfrm>
            <a:off x="466974" y="1474226"/>
            <a:ext cx="8210052" cy="747320"/>
          </a:xfrm>
        </p:spPr>
        <p:txBody>
          <a:bodyPr/>
          <a:lstStyle/>
          <a:p>
            <a:pPr>
              <a:lnSpc>
                <a:spcPct val="90000"/>
              </a:lnSpc>
            </a:pPr>
            <a:endParaRPr lang="en-US" altLang="en-US" sz="2736" dirty="0">
              <a:ea typeface="ＭＳ Ｐゴシック" pitchFamily="34" charset="-128"/>
            </a:endParaRPr>
          </a:p>
          <a:p>
            <a:endParaRPr lang="en-GB" dirty="0"/>
          </a:p>
        </p:txBody>
      </p:sp>
      <p:pic>
        <p:nvPicPr>
          <p:cNvPr id="6" name="Picture 5" descr="A picture containing text, mobile phone, screenshot, telephone&#10;&#10;Description automatically generated">
            <a:extLst>
              <a:ext uri="{FF2B5EF4-FFF2-40B4-BE49-F238E27FC236}">
                <a16:creationId xmlns:a16="http://schemas.microsoft.com/office/drawing/2014/main" id="{DD42FE64-D4A6-C021-6F3C-184282374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53" y="1896579"/>
            <a:ext cx="7772400" cy="4354977"/>
          </a:xfrm>
          <a:prstGeom prst="rect">
            <a:avLst/>
          </a:prstGeom>
        </p:spPr>
      </p:pic>
      <p:sp>
        <p:nvSpPr>
          <p:cNvPr id="7" name="Text Placeholder 2">
            <a:extLst>
              <a:ext uri="{FF2B5EF4-FFF2-40B4-BE49-F238E27FC236}">
                <a16:creationId xmlns:a16="http://schemas.microsoft.com/office/drawing/2014/main" id="{6A7D1FEC-D877-0901-FF67-5E8DA558DD4F}"/>
              </a:ext>
            </a:extLst>
          </p:cNvPr>
          <p:cNvSpPr txBox="1">
            <a:spLocks/>
          </p:cNvSpPr>
          <p:nvPr/>
        </p:nvSpPr>
        <p:spPr>
          <a:xfrm>
            <a:off x="533400" y="1063665"/>
            <a:ext cx="8210052" cy="736868"/>
          </a:xfrm>
          <a:prstGeom prst="rect">
            <a:avLst/>
          </a:prstGeom>
        </p:spPr>
        <p:txBody>
          <a:bodyPr wrap="square" lIns="0" tIns="0" rIns="0" bIns="0">
            <a:spAutoFit/>
          </a:bodyPr>
          <a:lstStyle>
            <a:lvl1pPr marL="0">
              <a:defRPr sz="2394" b="0" i="0">
                <a:solidFill>
                  <a:schemeClr val="tx1"/>
                </a:solidFill>
                <a:latin typeface="Arial"/>
                <a:ea typeface="+mn-ea"/>
                <a:cs typeface="Arial"/>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a:lstStyle>
          <a:p>
            <a:pPr algn="l"/>
            <a:r>
              <a:rPr lang="en-GB" b="1" dirty="0">
                <a:ea typeface="ＭＳ Ｐゴシック" pitchFamily="34" charset="-128"/>
              </a:rPr>
              <a:t>Half-duplex</a:t>
            </a:r>
            <a:r>
              <a:rPr lang="en-GB" dirty="0">
                <a:ea typeface="ＭＳ Ｐゴシック" pitchFamily="34" charset="-128"/>
              </a:rPr>
              <a:t>: Data can be transmitted in both directions, but not simultaneously.</a:t>
            </a:r>
          </a:p>
        </p:txBody>
      </p:sp>
    </p:spTree>
    <p:extLst>
      <p:ext uri="{BB962C8B-B14F-4D97-AF65-F5344CB8AC3E}">
        <p14:creationId xmlns:p14="http://schemas.microsoft.com/office/powerpoint/2010/main" val="3384641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casting </a:t>
            </a:r>
          </a:p>
        </p:txBody>
      </p:sp>
      <p:sp>
        <p:nvSpPr>
          <p:cNvPr id="3" name="Text Placeholder 2"/>
          <p:cNvSpPr>
            <a:spLocks noGrp="1"/>
          </p:cNvSpPr>
          <p:nvPr>
            <p:ph type="body" idx="1"/>
          </p:nvPr>
        </p:nvSpPr>
        <p:spPr>
          <a:xfrm>
            <a:off x="466974" y="1474226"/>
            <a:ext cx="8210052" cy="747320"/>
          </a:xfrm>
        </p:spPr>
        <p:txBody>
          <a:bodyPr/>
          <a:lstStyle/>
          <a:p>
            <a:pPr>
              <a:lnSpc>
                <a:spcPct val="90000"/>
              </a:lnSpc>
            </a:pPr>
            <a:endParaRPr lang="en-US" altLang="en-US" sz="2736" dirty="0">
              <a:ea typeface="ＭＳ Ｐゴシック" pitchFamily="34" charset="-128"/>
            </a:endParaRPr>
          </a:p>
          <a:p>
            <a:endParaRPr lang="en-GB" dirty="0"/>
          </a:p>
        </p:txBody>
      </p:sp>
      <p:pic>
        <p:nvPicPr>
          <p:cNvPr id="5" name="Picture 4" descr="A picture containing sketch, screenshot, diagram, line&#10;&#10;Description automatically generated">
            <a:extLst>
              <a:ext uri="{FF2B5EF4-FFF2-40B4-BE49-F238E27FC236}">
                <a16:creationId xmlns:a16="http://schemas.microsoft.com/office/drawing/2014/main" id="{81EEE51F-A431-B8A8-0171-84ADBE314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04999"/>
            <a:ext cx="7772400" cy="4191001"/>
          </a:xfrm>
          <a:prstGeom prst="rect">
            <a:avLst/>
          </a:prstGeom>
        </p:spPr>
      </p:pic>
      <p:sp>
        <p:nvSpPr>
          <p:cNvPr id="7" name="Text Placeholder 2">
            <a:extLst>
              <a:ext uri="{FF2B5EF4-FFF2-40B4-BE49-F238E27FC236}">
                <a16:creationId xmlns:a16="http://schemas.microsoft.com/office/drawing/2014/main" id="{5A806EB3-1D1A-5B0B-4EDE-CB8DCF1F807E}"/>
              </a:ext>
            </a:extLst>
          </p:cNvPr>
          <p:cNvSpPr txBox="1">
            <a:spLocks/>
          </p:cNvSpPr>
          <p:nvPr/>
        </p:nvSpPr>
        <p:spPr>
          <a:xfrm>
            <a:off x="533400" y="1063665"/>
            <a:ext cx="8210052" cy="736868"/>
          </a:xfrm>
          <a:prstGeom prst="rect">
            <a:avLst/>
          </a:prstGeom>
        </p:spPr>
        <p:txBody>
          <a:bodyPr wrap="square" lIns="0" tIns="0" rIns="0" bIns="0">
            <a:spAutoFit/>
          </a:bodyPr>
          <a:lstStyle>
            <a:lvl1pPr marL="0">
              <a:defRPr sz="2394" b="0" i="0">
                <a:solidFill>
                  <a:schemeClr val="tx1"/>
                </a:solidFill>
                <a:latin typeface="Arial"/>
                <a:ea typeface="+mn-ea"/>
                <a:cs typeface="Arial"/>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a:lstStyle>
          <a:p>
            <a:pPr algn="l"/>
            <a:r>
              <a:rPr lang="en-GB" b="1" dirty="0">
                <a:ea typeface="ＭＳ Ｐゴシック" pitchFamily="34" charset="-128"/>
              </a:rPr>
              <a:t>Full-duplex</a:t>
            </a:r>
            <a:r>
              <a:rPr lang="en-GB" dirty="0">
                <a:ea typeface="ＭＳ Ｐゴシック" pitchFamily="34" charset="-128"/>
              </a:rPr>
              <a:t>: Data can be transmitted simultaneously in both directions.</a:t>
            </a:r>
          </a:p>
        </p:txBody>
      </p:sp>
    </p:spTree>
    <p:extLst>
      <p:ext uri="{BB962C8B-B14F-4D97-AF65-F5344CB8AC3E}">
        <p14:creationId xmlns:p14="http://schemas.microsoft.com/office/powerpoint/2010/main" val="236311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a:t>
            </a:r>
          </a:p>
        </p:txBody>
      </p:sp>
      <p:sp>
        <p:nvSpPr>
          <p:cNvPr id="3" name="Text Placeholder 2"/>
          <p:cNvSpPr>
            <a:spLocks noGrp="1"/>
          </p:cNvSpPr>
          <p:nvPr>
            <p:ph type="body" idx="1"/>
          </p:nvPr>
        </p:nvSpPr>
        <p:spPr>
          <a:xfrm>
            <a:off x="466974" y="1474226"/>
            <a:ext cx="8210052" cy="1363130"/>
          </a:xfrm>
        </p:spPr>
        <p:txBody>
          <a:bodyPr/>
          <a:lstStyle/>
          <a:p>
            <a:pPr>
              <a:lnSpc>
                <a:spcPct val="90000"/>
              </a:lnSpc>
            </a:pPr>
            <a:r>
              <a:rPr lang="en-GB" b="1" kern="1200" dirty="0">
                <a:ea typeface="ＭＳ Ｐゴシック" pitchFamily="34" charset="-128"/>
              </a:rPr>
              <a:t>Standards </a:t>
            </a:r>
            <a:r>
              <a:rPr lang="en-GB" kern="1200" dirty="0">
                <a:ea typeface="ＭＳ Ｐゴシック" pitchFamily="34" charset="-128"/>
              </a:rPr>
              <a:t>are sets of rules that ensure hardware and software released from different companies work together </a:t>
            </a:r>
          </a:p>
          <a:p>
            <a:pPr>
              <a:lnSpc>
                <a:spcPct val="90000"/>
              </a:lnSpc>
            </a:pPr>
            <a:endParaRPr lang="en-GB" kern="1200" dirty="0">
              <a:ea typeface="ＭＳ Ｐゴシック" pitchFamily="34" charset="-128"/>
            </a:endParaRPr>
          </a:p>
          <a:p>
            <a:endParaRPr lang="en-GB" dirty="0"/>
          </a:p>
        </p:txBody>
      </p:sp>
      <p:pic>
        <p:nvPicPr>
          <p:cNvPr id="5" name="Picture 4" descr="A picture containing text, screenshot, design, LEGO&#10;&#10;Description automatically generated">
            <a:extLst>
              <a:ext uri="{FF2B5EF4-FFF2-40B4-BE49-F238E27FC236}">
                <a16:creationId xmlns:a16="http://schemas.microsoft.com/office/drawing/2014/main" id="{B9A2DB67-6AF7-718C-CC09-6E8F5BC56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33825"/>
            <a:ext cx="6866694" cy="4114800"/>
          </a:xfrm>
          <a:prstGeom prst="rect">
            <a:avLst/>
          </a:prstGeom>
        </p:spPr>
      </p:pic>
    </p:spTree>
    <p:extLst>
      <p:ext uri="{BB962C8B-B14F-4D97-AF65-F5344CB8AC3E}">
        <p14:creationId xmlns:p14="http://schemas.microsoft.com/office/powerpoint/2010/main" val="1664133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a:t>
            </a:r>
          </a:p>
        </p:txBody>
      </p:sp>
      <p:sp>
        <p:nvSpPr>
          <p:cNvPr id="3" name="Text Placeholder 2"/>
          <p:cNvSpPr>
            <a:spLocks noGrp="1"/>
          </p:cNvSpPr>
          <p:nvPr>
            <p:ph type="body" idx="1"/>
          </p:nvPr>
        </p:nvSpPr>
        <p:spPr>
          <a:xfrm>
            <a:off x="466974" y="1474226"/>
            <a:ext cx="8210052" cy="1031564"/>
          </a:xfrm>
        </p:spPr>
        <p:txBody>
          <a:bodyPr/>
          <a:lstStyle/>
          <a:p>
            <a:pPr>
              <a:lnSpc>
                <a:spcPct val="90000"/>
              </a:lnSpc>
            </a:pPr>
            <a:r>
              <a:rPr lang="en-GB" kern="1200" dirty="0">
                <a:ea typeface="ＭＳ Ｐゴシック" pitchFamily="34" charset="-128"/>
              </a:rPr>
              <a:t>Examples of Organizations that Coordinate Standards:</a:t>
            </a:r>
            <a:endParaRPr lang="en-US" altLang="en-US" kern="1200" dirty="0">
              <a:ea typeface="ＭＳ Ｐゴシック" pitchFamily="34" charset="-128"/>
            </a:endParaRPr>
          </a:p>
          <a:p>
            <a:pPr>
              <a:lnSpc>
                <a:spcPct val="90000"/>
              </a:lnSpc>
            </a:pPr>
            <a:endParaRPr lang="en-GB" kern="1200" dirty="0">
              <a:ea typeface="ＭＳ Ｐゴシック" pitchFamily="34" charset="-128"/>
            </a:endParaRPr>
          </a:p>
          <a:p>
            <a:endParaRPr lang="en-GB" dirty="0"/>
          </a:p>
        </p:txBody>
      </p:sp>
      <p:pic>
        <p:nvPicPr>
          <p:cNvPr id="5" name="Picture 4" descr="A picture containing text, screenshot, design&#10;&#10;Description automatically generated">
            <a:extLst>
              <a:ext uri="{FF2B5EF4-FFF2-40B4-BE49-F238E27FC236}">
                <a16:creationId xmlns:a16="http://schemas.microsoft.com/office/drawing/2014/main" id="{2968D293-729C-8913-0D18-A8BDCB0C0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74" y="2362200"/>
            <a:ext cx="7772400" cy="2757181"/>
          </a:xfrm>
          <a:prstGeom prst="rect">
            <a:avLst/>
          </a:prstGeom>
        </p:spPr>
      </p:pic>
    </p:spTree>
    <p:extLst>
      <p:ext uri="{BB962C8B-B14F-4D97-AF65-F5344CB8AC3E}">
        <p14:creationId xmlns:p14="http://schemas.microsoft.com/office/powerpoint/2010/main" val="1957517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a:t>
            </a:r>
          </a:p>
        </p:txBody>
      </p:sp>
      <p:sp>
        <p:nvSpPr>
          <p:cNvPr id="3" name="Text Placeholder 2"/>
          <p:cNvSpPr>
            <a:spLocks noGrp="1"/>
          </p:cNvSpPr>
          <p:nvPr>
            <p:ph type="body" idx="1"/>
          </p:nvPr>
        </p:nvSpPr>
        <p:spPr>
          <a:xfrm>
            <a:off x="466974" y="1474226"/>
            <a:ext cx="8210052" cy="659374"/>
          </a:xfrm>
        </p:spPr>
        <p:txBody>
          <a:bodyPr/>
          <a:lstStyle/>
          <a:p>
            <a:pPr>
              <a:lnSpc>
                <a:spcPct val="90000"/>
              </a:lnSpc>
            </a:pPr>
            <a:r>
              <a:rPr lang="en-GB" kern="1200" dirty="0">
                <a:ea typeface="ＭＳ Ｐゴシック" pitchFamily="34" charset="-128"/>
              </a:rPr>
              <a:t>Examples of Organizations that Coordinate Standards:</a:t>
            </a:r>
            <a:endParaRPr lang="en-US" altLang="en-US" kern="1200" dirty="0">
              <a:ea typeface="ＭＳ Ｐゴシック" pitchFamily="34" charset="-128"/>
            </a:endParaRPr>
          </a:p>
          <a:p>
            <a:pPr>
              <a:lnSpc>
                <a:spcPct val="90000"/>
              </a:lnSpc>
            </a:pPr>
            <a:endParaRPr lang="en-GB" kern="1200" dirty="0">
              <a:ea typeface="ＭＳ Ｐゴシック" pitchFamily="34" charset="-128"/>
            </a:endParaRPr>
          </a:p>
          <a:p>
            <a:endParaRPr lang="en-GB" dirty="0"/>
          </a:p>
        </p:txBody>
      </p:sp>
      <p:pic>
        <p:nvPicPr>
          <p:cNvPr id="5" name="Picture 4" descr="A computer system with a computer and a sign&#10;&#10;Description automatically generated with medium confidence">
            <a:extLst>
              <a:ext uri="{FF2B5EF4-FFF2-40B4-BE49-F238E27FC236}">
                <a16:creationId xmlns:a16="http://schemas.microsoft.com/office/drawing/2014/main" id="{0E956F71-78DA-5B40-A4CB-A2A380564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23" y="1905000"/>
            <a:ext cx="7139354" cy="4343400"/>
          </a:xfrm>
          <a:prstGeom prst="rect">
            <a:avLst/>
          </a:prstGeom>
        </p:spPr>
      </p:pic>
    </p:spTree>
    <p:extLst>
      <p:ext uri="{BB962C8B-B14F-4D97-AF65-F5344CB8AC3E}">
        <p14:creationId xmlns:p14="http://schemas.microsoft.com/office/powerpoint/2010/main" val="1782557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a:t>
            </a:r>
          </a:p>
        </p:txBody>
      </p:sp>
      <p:sp>
        <p:nvSpPr>
          <p:cNvPr id="3" name="Text Placeholder 2"/>
          <p:cNvSpPr>
            <a:spLocks noGrp="1"/>
          </p:cNvSpPr>
          <p:nvPr>
            <p:ph type="body" idx="1"/>
          </p:nvPr>
        </p:nvSpPr>
        <p:spPr>
          <a:xfrm>
            <a:off x="466974" y="1474226"/>
            <a:ext cx="8210052" cy="659374"/>
          </a:xfrm>
        </p:spPr>
        <p:txBody>
          <a:bodyPr/>
          <a:lstStyle/>
          <a:p>
            <a:pPr>
              <a:lnSpc>
                <a:spcPct val="90000"/>
              </a:lnSpc>
            </a:pPr>
            <a:r>
              <a:rPr lang="en-GB" kern="1200" dirty="0">
                <a:ea typeface="ＭＳ Ｐゴシック" pitchFamily="34" charset="-128"/>
              </a:rPr>
              <a:t>Examples of Organizations that Coordinate Standards:</a:t>
            </a:r>
            <a:endParaRPr lang="en-US" altLang="en-US" kern="1200" dirty="0">
              <a:ea typeface="ＭＳ Ｐゴシック" pitchFamily="34" charset="-128"/>
            </a:endParaRPr>
          </a:p>
          <a:p>
            <a:pPr>
              <a:lnSpc>
                <a:spcPct val="90000"/>
              </a:lnSpc>
            </a:pPr>
            <a:endParaRPr lang="en-GB" kern="1200" dirty="0">
              <a:ea typeface="ＭＳ Ｐゴシック" pitchFamily="34" charset="-128"/>
            </a:endParaRPr>
          </a:p>
          <a:p>
            <a:endParaRPr lang="en-GB" dirty="0"/>
          </a:p>
        </p:txBody>
      </p:sp>
      <p:pic>
        <p:nvPicPr>
          <p:cNvPr id="6" name="Picture 5" descr="A picture containing text, screenshot, graphic design, clipart&#10;&#10;Description automatically generated">
            <a:extLst>
              <a:ext uri="{FF2B5EF4-FFF2-40B4-BE49-F238E27FC236}">
                <a16:creationId xmlns:a16="http://schemas.microsoft.com/office/drawing/2014/main" id="{1A169E53-0FC8-5716-E3E6-09D304BF4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990008"/>
            <a:ext cx="7772400" cy="4257571"/>
          </a:xfrm>
          <a:prstGeom prst="rect">
            <a:avLst/>
          </a:prstGeom>
        </p:spPr>
      </p:pic>
    </p:spTree>
    <p:extLst>
      <p:ext uri="{BB962C8B-B14F-4D97-AF65-F5344CB8AC3E}">
        <p14:creationId xmlns:p14="http://schemas.microsoft.com/office/powerpoint/2010/main" val="1864741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1157881"/>
          </a:xfrm>
        </p:spPr>
        <p:txBody>
          <a:bodyPr/>
          <a:lstStyle/>
          <a:p>
            <a:r>
              <a:rPr lang="en-GB" dirty="0"/>
              <a:t>Open Systems Interconnection (OSI)</a:t>
            </a:r>
          </a:p>
        </p:txBody>
      </p:sp>
      <p:sp>
        <p:nvSpPr>
          <p:cNvPr id="3" name="Text Placeholder 2"/>
          <p:cNvSpPr>
            <a:spLocks noGrp="1"/>
          </p:cNvSpPr>
          <p:nvPr>
            <p:ph type="body" idx="1"/>
          </p:nvPr>
        </p:nvSpPr>
        <p:spPr>
          <a:xfrm>
            <a:off x="458952" y="1125818"/>
            <a:ext cx="8600825" cy="368434"/>
          </a:xfrm>
        </p:spPr>
        <p:txBody>
          <a:bodyPr/>
          <a:lstStyle/>
          <a:p>
            <a:pPr marL="0" algn="l" rtl="0"/>
            <a:endParaRPr lang="en-GB" dirty="0"/>
          </a:p>
        </p:txBody>
      </p:sp>
      <p:pic>
        <p:nvPicPr>
          <p:cNvPr id="6" name="Picture 5" descr="A diagram of steps and a computer&#10;&#10;Description automatically generated">
            <a:extLst>
              <a:ext uri="{FF2B5EF4-FFF2-40B4-BE49-F238E27FC236}">
                <a16:creationId xmlns:a16="http://schemas.microsoft.com/office/drawing/2014/main" id="{BB7D72FE-2AE1-9DFD-8552-A9BDACAFB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74" y="1125818"/>
            <a:ext cx="8448426" cy="4917233"/>
          </a:xfrm>
          <a:prstGeom prst="rect">
            <a:avLst/>
          </a:prstGeom>
        </p:spPr>
      </p:pic>
    </p:spTree>
    <p:extLst>
      <p:ext uri="{BB962C8B-B14F-4D97-AF65-F5344CB8AC3E}">
        <p14:creationId xmlns:p14="http://schemas.microsoft.com/office/powerpoint/2010/main" val="3673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1157881"/>
          </a:xfrm>
        </p:spPr>
        <p:txBody>
          <a:bodyPr/>
          <a:lstStyle/>
          <a:p>
            <a:r>
              <a:rPr lang="en-GB" dirty="0"/>
              <a:t>Open Systems Interconnection (OSI)</a:t>
            </a:r>
          </a:p>
        </p:txBody>
      </p:sp>
      <p:sp>
        <p:nvSpPr>
          <p:cNvPr id="3" name="Text Placeholder 2"/>
          <p:cNvSpPr>
            <a:spLocks noGrp="1"/>
          </p:cNvSpPr>
          <p:nvPr>
            <p:ph type="body" idx="1"/>
          </p:nvPr>
        </p:nvSpPr>
        <p:spPr>
          <a:xfrm>
            <a:off x="458952" y="1125818"/>
            <a:ext cx="8600825" cy="2357825"/>
          </a:xfrm>
        </p:spPr>
        <p:txBody>
          <a:bodyPr/>
          <a:lstStyle/>
          <a:p>
            <a:pPr marL="342900" indent="-342900">
              <a:lnSpc>
                <a:spcPct val="90000"/>
              </a:lnSpc>
              <a:buFont typeface="Arial" panose="020B0604020202020204" pitchFamily="34" charset="0"/>
              <a:buChar char="•"/>
            </a:pPr>
            <a:r>
              <a:rPr lang="en-GB" dirty="0"/>
              <a:t>The Open Systems Interconnection (OSI) reference model is used to define how data communication occurs between devices. </a:t>
            </a:r>
          </a:p>
          <a:p>
            <a:pPr>
              <a:lnSpc>
                <a:spcPct val="90000"/>
              </a:lnSpc>
            </a:pPr>
            <a:endParaRPr lang="en-GB" dirty="0"/>
          </a:p>
          <a:p>
            <a:pPr marL="342900" indent="-342900">
              <a:lnSpc>
                <a:spcPct val="90000"/>
              </a:lnSpc>
              <a:buFont typeface="Arial" panose="020B0604020202020204" pitchFamily="34" charset="0"/>
              <a:buChar char="•"/>
            </a:pPr>
            <a:r>
              <a:rPr lang="en-GB" dirty="0"/>
              <a:t>The model is divided into 7 layers, each layer providing services to the layers above and below</a:t>
            </a:r>
            <a:endParaRPr lang="en-GB" kern="1200" dirty="0">
              <a:ea typeface="ＭＳ Ｐゴシック" pitchFamily="34" charset="-128"/>
            </a:endParaRP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15F3F935-5414-B0B2-C8B6-D518D695A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352800"/>
            <a:ext cx="7772400" cy="2291961"/>
          </a:xfrm>
          <a:prstGeom prst="rect">
            <a:avLst/>
          </a:prstGeom>
        </p:spPr>
      </p:pic>
    </p:spTree>
    <p:extLst>
      <p:ext uri="{BB962C8B-B14F-4D97-AF65-F5344CB8AC3E}">
        <p14:creationId xmlns:p14="http://schemas.microsoft.com/office/powerpoint/2010/main" val="489069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1157881"/>
          </a:xfrm>
        </p:spPr>
        <p:txBody>
          <a:bodyPr/>
          <a:lstStyle/>
          <a:p>
            <a:r>
              <a:rPr lang="en-GB" dirty="0"/>
              <a:t>Open Systems Interconnection (OSI)</a:t>
            </a:r>
          </a:p>
        </p:txBody>
      </p:sp>
      <p:sp>
        <p:nvSpPr>
          <p:cNvPr id="3" name="Text Placeholder 2"/>
          <p:cNvSpPr>
            <a:spLocks noGrp="1"/>
          </p:cNvSpPr>
          <p:nvPr>
            <p:ph type="body" idx="1"/>
          </p:nvPr>
        </p:nvSpPr>
        <p:spPr>
          <a:xfrm>
            <a:off x="458952" y="1125818"/>
            <a:ext cx="8600825" cy="1363130"/>
          </a:xfrm>
        </p:spPr>
        <p:txBody>
          <a:bodyPr/>
          <a:lstStyle/>
          <a:p>
            <a:pPr>
              <a:lnSpc>
                <a:spcPct val="90000"/>
              </a:lnSpc>
            </a:pPr>
            <a:endParaRPr lang="en-GB" dirty="0"/>
          </a:p>
          <a:p>
            <a:pPr marL="342900" indent="-342900">
              <a:lnSpc>
                <a:spcPct val="90000"/>
              </a:lnSpc>
              <a:buFont typeface="Arial" panose="020B0604020202020204" pitchFamily="34" charset="0"/>
              <a:buChar char="•"/>
            </a:pPr>
            <a:r>
              <a:rPr lang="en-GB" dirty="0"/>
              <a:t>The model is divided into 7 layers, each layer providing services to the layers above and below</a:t>
            </a:r>
            <a:endParaRPr lang="en-GB" kern="1200" dirty="0">
              <a:ea typeface="ＭＳ Ｐゴシック" pitchFamily="34" charset="-128"/>
            </a:endParaRPr>
          </a:p>
          <a:p>
            <a:endParaRPr lang="en-GB" dirty="0"/>
          </a:p>
        </p:txBody>
      </p:sp>
      <p:pic>
        <p:nvPicPr>
          <p:cNvPr id="6" name="Picture 5" descr="A picture containing text, screenshot, font, number&#10;&#10;Description automatically generated">
            <a:extLst>
              <a:ext uri="{FF2B5EF4-FFF2-40B4-BE49-F238E27FC236}">
                <a16:creationId xmlns:a16="http://schemas.microsoft.com/office/drawing/2014/main" id="{55AD6829-A26F-E8E1-1C16-53600C530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655" y="2133600"/>
            <a:ext cx="6730346" cy="4191000"/>
          </a:xfrm>
          <a:prstGeom prst="rect">
            <a:avLst/>
          </a:prstGeom>
        </p:spPr>
      </p:pic>
    </p:spTree>
    <p:extLst>
      <p:ext uri="{BB962C8B-B14F-4D97-AF65-F5344CB8AC3E}">
        <p14:creationId xmlns:p14="http://schemas.microsoft.com/office/powerpoint/2010/main" val="1064293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578941"/>
          </a:xfrm>
        </p:spPr>
        <p:txBody>
          <a:bodyPr/>
          <a:lstStyle/>
          <a:p>
            <a:r>
              <a:rPr lang="en-GB" dirty="0"/>
              <a:t>Layer 7 – Application Layer</a:t>
            </a:r>
          </a:p>
        </p:txBody>
      </p:sp>
      <p:sp>
        <p:nvSpPr>
          <p:cNvPr id="3" name="Text Placeholder 2"/>
          <p:cNvSpPr>
            <a:spLocks noGrp="1"/>
          </p:cNvSpPr>
          <p:nvPr>
            <p:ph type="body" idx="1"/>
          </p:nvPr>
        </p:nvSpPr>
        <p:spPr>
          <a:xfrm>
            <a:off x="458952" y="1125818"/>
            <a:ext cx="8600825" cy="331566"/>
          </a:xfrm>
        </p:spPr>
        <p:txBody>
          <a:bodyPr/>
          <a:lstStyle/>
          <a:p>
            <a:pPr marL="0" algn="l" rtl="0">
              <a:lnSpc>
                <a:spcPct val="90000"/>
              </a:lnSpc>
            </a:pPr>
            <a:endParaRPr lang="en-GB" dirty="0"/>
          </a:p>
        </p:txBody>
      </p:sp>
      <p:pic>
        <p:nvPicPr>
          <p:cNvPr id="6" name="Picture 5" descr="A cartoon of a person working on a computer&#10;&#10;Description automatically generated">
            <a:extLst>
              <a:ext uri="{FF2B5EF4-FFF2-40B4-BE49-F238E27FC236}">
                <a16:creationId xmlns:a16="http://schemas.microsoft.com/office/drawing/2014/main" id="{04627816-689B-D5F1-4E6D-4F652E69A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088200"/>
            <a:ext cx="8305800" cy="5084000"/>
          </a:xfrm>
          <a:prstGeom prst="rect">
            <a:avLst/>
          </a:prstGeom>
        </p:spPr>
      </p:pic>
    </p:spTree>
    <p:extLst>
      <p:ext uri="{BB962C8B-B14F-4D97-AF65-F5344CB8AC3E}">
        <p14:creationId xmlns:p14="http://schemas.microsoft.com/office/powerpoint/2010/main" val="364702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casting </a:t>
            </a:r>
          </a:p>
        </p:txBody>
      </p:sp>
      <p:sp>
        <p:nvSpPr>
          <p:cNvPr id="3" name="Text Placeholder 2"/>
          <p:cNvSpPr>
            <a:spLocks noGrp="1"/>
          </p:cNvSpPr>
          <p:nvPr>
            <p:ph type="body" idx="1"/>
          </p:nvPr>
        </p:nvSpPr>
        <p:spPr>
          <a:xfrm>
            <a:off x="466974" y="1474226"/>
            <a:ext cx="8210052" cy="747320"/>
          </a:xfrm>
        </p:spPr>
        <p:txBody>
          <a:bodyPr/>
          <a:lstStyle/>
          <a:p>
            <a:pPr>
              <a:lnSpc>
                <a:spcPct val="90000"/>
              </a:lnSpc>
            </a:pPr>
            <a:endParaRPr lang="en-US" altLang="en-US" sz="2736" dirty="0">
              <a:ea typeface="ＭＳ Ｐゴシック" pitchFamily="34" charset="-128"/>
            </a:endParaRPr>
          </a:p>
          <a:p>
            <a:endParaRPr lang="en-GB" dirty="0"/>
          </a:p>
        </p:txBody>
      </p:sp>
      <p:pic>
        <p:nvPicPr>
          <p:cNvPr id="5" name="Picture 4" descr="A picture containing text, screenshot, design&#10;&#10;Description automatically generated">
            <a:extLst>
              <a:ext uri="{FF2B5EF4-FFF2-40B4-BE49-F238E27FC236}">
                <a16:creationId xmlns:a16="http://schemas.microsoft.com/office/drawing/2014/main" id="{A2AF3E89-88C4-014A-6C01-D80F8A0F1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735" y="1295400"/>
            <a:ext cx="7772400" cy="4779651"/>
          </a:xfrm>
          <a:prstGeom prst="rect">
            <a:avLst/>
          </a:prstGeom>
        </p:spPr>
      </p:pic>
    </p:spTree>
    <p:extLst>
      <p:ext uri="{BB962C8B-B14F-4D97-AF65-F5344CB8AC3E}">
        <p14:creationId xmlns:p14="http://schemas.microsoft.com/office/powerpoint/2010/main" val="2269951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578941"/>
          </a:xfrm>
        </p:spPr>
        <p:txBody>
          <a:bodyPr/>
          <a:lstStyle/>
          <a:p>
            <a:r>
              <a:rPr lang="en-GB" dirty="0"/>
              <a:t>Layer 7 – Application Layer</a:t>
            </a:r>
          </a:p>
        </p:txBody>
      </p:sp>
      <p:sp>
        <p:nvSpPr>
          <p:cNvPr id="3" name="Text Placeholder 2"/>
          <p:cNvSpPr>
            <a:spLocks noGrp="1"/>
          </p:cNvSpPr>
          <p:nvPr>
            <p:ph type="body" idx="1"/>
          </p:nvPr>
        </p:nvSpPr>
        <p:spPr>
          <a:xfrm>
            <a:off x="458952" y="1125818"/>
            <a:ext cx="8600825" cy="331566"/>
          </a:xfrm>
        </p:spPr>
        <p:txBody>
          <a:bodyPr/>
          <a:lstStyle/>
          <a:p>
            <a:pPr marL="0" algn="l" rtl="0">
              <a:lnSpc>
                <a:spcPct val="90000"/>
              </a:lnSpc>
            </a:pPr>
            <a:endParaRPr lang="en-GB" dirty="0"/>
          </a:p>
        </p:txBody>
      </p:sp>
      <p:pic>
        <p:nvPicPr>
          <p:cNvPr id="6" name="Picture 5" descr="A cartoon of a person working on a computer&#10;&#10;Description automatically generated">
            <a:extLst>
              <a:ext uri="{FF2B5EF4-FFF2-40B4-BE49-F238E27FC236}">
                <a16:creationId xmlns:a16="http://schemas.microsoft.com/office/drawing/2014/main" id="{F84008ED-ABFF-28F3-EC7D-0625BE8AC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52" y="1125818"/>
            <a:ext cx="8226096" cy="4989688"/>
          </a:xfrm>
          <a:prstGeom prst="rect">
            <a:avLst/>
          </a:prstGeom>
        </p:spPr>
      </p:pic>
    </p:spTree>
    <p:extLst>
      <p:ext uri="{BB962C8B-B14F-4D97-AF65-F5344CB8AC3E}">
        <p14:creationId xmlns:p14="http://schemas.microsoft.com/office/powerpoint/2010/main" val="2778118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578941"/>
          </a:xfrm>
        </p:spPr>
        <p:txBody>
          <a:bodyPr/>
          <a:lstStyle/>
          <a:p>
            <a:r>
              <a:rPr lang="en-GB" dirty="0"/>
              <a:t>Layer 7 – Application Layer</a:t>
            </a:r>
          </a:p>
        </p:txBody>
      </p:sp>
      <p:sp>
        <p:nvSpPr>
          <p:cNvPr id="3" name="Text Placeholder 2"/>
          <p:cNvSpPr>
            <a:spLocks noGrp="1"/>
          </p:cNvSpPr>
          <p:nvPr>
            <p:ph type="body" idx="1"/>
          </p:nvPr>
        </p:nvSpPr>
        <p:spPr>
          <a:xfrm>
            <a:off x="458952" y="1125818"/>
            <a:ext cx="8600825" cy="331566"/>
          </a:xfrm>
        </p:spPr>
        <p:txBody>
          <a:bodyPr/>
          <a:lstStyle/>
          <a:p>
            <a:pPr marL="0" algn="l" rtl="0">
              <a:lnSpc>
                <a:spcPct val="90000"/>
              </a:lnSpc>
            </a:pPr>
            <a:endParaRPr lang="en-GB" dirty="0"/>
          </a:p>
        </p:txBody>
      </p:sp>
      <p:pic>
        <p:nvPicPr>
          <p:cNvPr id="5" name="Picture 4" descr="A cartoon of a person working on a computer&#10;&#10;Description automatically generated with medium confidence">
            <a:extLst>
              <a:ext uri="{FF2B5EF4-FFF2-40B4-BE49-F238E27FC236}">
                <a16:creationId xmlns:a16="http://schemas.microsoft.com/office/drawing/2014/main" id="{272509EA-EEE0-2C72-4478-579CAD9CE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52" y="1125818"/>
            <a:ext cx="7772400" cy="5122582"/>
          </a:xfrm>
          <a:prstGeom prst="rect">
            <a:avLst/>
          </a:prstGeom>
        </p:spPr>
      </p:pic>
    </p:spTree>
    <p:extLst>
      <p:ext uri="{BB962C8B-B14F-4D97-AF65-F5344CB8AC3E}">
        <p14:creationId xmlns:p14="http://schemas.microsoft.com/office/powerpoint/2010/main" val="6408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578941"/>
          </a:xfrm>
        </p:spPr>
        <p:txBody>
          <a:bodyPr/>
          <a:lstStyle/>
          <a:p>
            <a:r>
              <a:rPr lang="en-GB" dirty="0"/>
              <a:t>Layer 7 – Application Layer</a:t>
            </a:r>
          </a:p>
        </p:txBody>
      </p:sp>
      <p:sp>
        <p:nvSpPr>
          <p:cNvPr id="3" name="Text Placeholder 2"/>
          <p:cNvSpPr>
            <a:spLocks noGrp="1"/>
          </p:cNvSpPr>
          <p:nvPr>
            <p:ph type="body" idx="1"/>
          </p:nvPr>
        </p:nvSpPr>
        <p:spPr>
          <a:xfrm>
            <a:off x="458952" y="1125818"/>
            <a:ext cx="8600825" cy="4641912"/>
          </a:xfrm>
        </p:spPr>
        <p:txBody>
          <a:bodyPr/>
          <a:lstStyle/>
          <a:p>
            <a:pPr>
              <a:lnSpc>
                <a:spcPct val="90000"/>
              </a:lnSpc>
            </a:pPr>
            <a:endParaRPr lang="en-GB" dirty="0"/>
          </a:p>
          <a:p>
            <a:pPr marL="342900" indent="-342900">
              <a:lnSpc>
                <a:spcPct val="90000"/>
              </a:lnSpc>
              <a:buFont typeface="Arial" panose="020B0604020202020204" pitchFamily="34" charset="0"/>
              <a:buChar char="•"/>
            </a:pPr>
            <a:r>
              <a:rPr lang="en-GB" dirty="0"/>
              <a:t>The application layer is used by end-user software such as web browsers and email clients. </a:t>
            </a:r>
            <a:endParaRPr lang="ar-SA" dirty="0"/>
          </a:p>
          <a:p>
            <a:pPr marL="342900" indent="-342900">
              <a:lnSpc>
                <a:spcPct val="90000"/>
              </a:lnSpc>
              <a:buFont typeface="Arial" panose="020B0604020202020204" pitchFamily="34" charset="0"/>
              <a:buChar char="•"/>
            </a:pPr>
            <a:endParaRPr lang="ar-SA" dirty="0"/>
          </a:p>
          <a:p>
            <a:pPr marL="342900" indent="-342900">
              <a:lnSpc>
                <a:spcPct val="90000"/>
              </a:lnSpc>
              <a:buFont typeface="Arial" panose="020B0604020202020204" pitchFamily="34" charset="0"/>
              <a:buChar char="•"/>
            </a:pPr>
            <a:r>
              <a:rPr lang="en-GB" dirty="0"/>
              <a:t>It provides protocols that allow software to send and receive information and present meaningful data to users..</a:t>
            </a:r>
          </a:p>
          <a:p>
            <a:pPr marL="342900" indent="-342900">
              <a:lnSpc>
                <a:spcPct val="90000"/>
              </a:lnSpc>
              <a:buFont typeface="Arial" panose="020B0604020202020204" pitchFamily="34" charset="0"/>
              <a:buChar char="•"/>
            </a:pPr>
            <a:endParaRPr lang="en-GB" dirty="0"/>
          </a:p>
          <a:p>
            <a:pPr marL="342900" indent="-342900">
              <a:lnSpc>
                <a:spcPct val="90000"/>
              </a:lnSpc>
              <a:buFont typeface="Arial" panose="020B0604020202020204" pitchFamily="34" charset="0"/>
              <a:buChar char="•"/>
            </a:pPr>
            <a:r>
              <a:rPr lang="en-GB" dirty="0"/>
              <a:t> This layer is where message creation begins.</a:t>
            </a:r>
          </a:p>
          <a:p>
            <a:pPr marL="342900" indent="-342900">
              <a:lnSpc>
                <a:spcPct val="90000"/>
              </a:lnSpc>
              <a:buFont typeface="Arial" panose="020B0604020202020204" pitchFamily="34" charset="0"/>
              <a:buChar char="•"/>
            </a:pPr>
            <a:endParaRPr lang="en-GB" dirty="0"/>
          </a:p>
          <a:p>
            <a:pPr marL="342900" indent="-342900">
              <a:lnSpc>
                <a:spcPct val="90000"/>
              </a:lnSpc>
              <a:buFont typeface="Arial" panose="020B0604020202020204" pitchFamily="34" charset="0"/>
              <a:buChar char="•"/>
            </a:pPr>
            <a:r>
              <a:rPr lang="en-GB" dirty="0"/>
              <a:t> End-user protocols such as FTP, SMTP, Telnet, and RAS work at this layer.</a:t>
            </a:r>
          </a:p>
          <a:p>
            <a:pPr marL="342900" indent="-342900">
              <a:lnSpc>
                <a:spcPct val="90000"/>
              </a:lnSpc>
              <a:buFont typeface="Arial" panose="020B0604020202020204" pitchFamily="34" charset="0"/>
              <a:buChar char="•"/>
            </a:pPr>
            <a:endParaRPr lang="en-GB" dirty="0"/>
          </a:p>
          <a:p>
            <a:pPr marL="342900" indent="-342900">
              <a:lnSpc>
                <a:spcPct val="90000"/>
              </a:lnSpc>
              <a:buFont typeface="Arial" panose="020B0604020202020204" pitchFamily="34" charset="0"/>
              <a:buChar char="•"/>
            </a:pPr>
            <a:r>
              <a:rPr lang="en-GB" dirty="0"/>
              <a:t>This layer is not the application itself, but the protocols that are initiated by this layer</a:t>
            </a:r>
          </a:p>
        </p:txBody>
      </p:sp>
    </p:spTree>
    <p:extLst>
      <p:ext uri="{BB962C8B-B14F-4D97-AF65-F5344CB8AC3E}">
        <p14:creationId xmlns:p14="http://schemas.microsoft.com/office/powerpoint/2010/main" val="1923315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578941"/>
          </a:xfrm>
        </p:spPr>
        <p:txBody>
          <a:bodyPr/>
          <a:lstStyle/>
          <a:p>
            <a:r>
              <a:rPr lang="en-GB" dirty="0"/>
              <a:t>Layer 6 – Presentation Layer</a:t>
            </a:r>
          </a:p>
        </p:txBody>
      </p:sp>
      <p:sp>
        <p:nvSpPr>
          <p:cNvPr id="3" name="Text Placeholder 2"/>
          <p:cNvSpPr>
            <a:spLocks noGrp="1"/>
          </p:cNvSpPr>
          <p:nvPr>
            <p:ph type="body" idx="1"/>
          </p:nvPr>
        </p:nvSpPr>
        <p:spPr>
          <a:xfrm>
            <a:off x="458952" y="1125818"/>
            <a:ext cx="8600825" cy="331566"/>
          </a:xfrm>
        </p:spPr>
        <p:txBody>
          <a:bodyPr/>
          <a:lstStyle/>
          <a:p>
            <a:pPr marL="0" algn="l" rtl="0">
              <a:lnSpc>
                <a:spcPct val="90000"/>
              </a:lnSpc>
            </a:pPr>
            <a:endParaRPr lang="en-GB" dirty="0"/>
          </a:p>
        </p:txBody>
      </p:sp>
      <p:pic>
        <p:nvPicPr>
          <p:cNvPr id="6" name="Picture 5" descr="A picture containing text, screenshot, font, design&#10;&#10;Description automatically generated">
            <a:extLst>
              <a:ext uri="{FF2B5EF4-FFF2-40B4-BE49-F238E27FC236}">
                <a16:creationId xmlns:a16="http://schemas.microsoft.com/office/drawing/2014/main" id="{5458DE27-5458-0F74-ED76-FA3A3FE46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73" y="1125818"/>
            <a:ext cx="8592803" cy="4893982"/>
          </a:xfrm>
          <a:prstGeom prst="rect">
            <a:avLst/>
          </a:prstGeom>
        </p:spPr>
      </p:pic>
    </p:spTree>
    <p:extLst>
      <p:ext uri="{BB962C8B-B14F-4D97-AF65-F5344CB8AC3E}">
        <p14:creationId xmlns:p14="http://schemas.microsoft.com/office/powerpoint/2010/main" val="1880912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578941"/>
          </a:xfrm>
        </p:spPr>
        <p:txBody>
          <a:bodyPr/>
          <a:lstStyle/>
          <a:p>
            <a:r>
              <a:rPr lang="en-GB" dirty="0"/>
              <a:t>Layer 6 – Presentation Layer</a:t>
            </a:r>
          </a:p>
        </p:txBody>
      </p:sp>
      <p:sp>
        <p:nvSpPr>
          <p:cNvPr id="3" name="Text Placeholder 2"/>
          <p:cNvSpPr>
            <a:spLocks noGrp="1"/>
          </p:cNvSpPr>
          <p:nvPr>
            <p:ph type="body" idx="1"/>
          </p:nvPr>
        </p:nvSpPr>
        <p:spPr>
          <a:xfrm>
            <a:off x="458952" y="1125818"/>
            <a:ext cx="8600825" cy="331566"/>
          </a:xfrm>
        </p:spPr>
        <p:txBody>
          <a:bodyPr/>
          <a:lstStyle/>
          <a:p>
            <a:pPr marL="0" algn="l" rtl="0">
              <a:lnSpc>
                <a:spcPct val="90000"/>
              </a:lnSpc>
            </a:pPr>
            <a:endParaRPr lang="en-GB" dirty="0"/>
          </a:p>
        </p:txBody>
      </p:sp>
      <p:pic>
        <p:nvPicPr>
          <p:cNvPr id="5" name="Picture 4" descr="A picture containing text, screenshot, font, brand&#10;&#10;Description automatically generated">
            <a:extLst>
              <a:ext uri="{FF2B5EF4-FFF2-40B4-BE49-F238E27FC236}">
                <a16:creationId xmlns:a16="http://schemas.microsoft.com/office/drawing/2014/main" id="{68F606AB-0722-4AA4-A0E8-283B809C3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12" y="1125818"/>
            <a:ext cx="8466387" cy="5122582"/>
          </a:xfrm>
          <a:prstGeom prst="rect">
            <a:avLst/>
          </a:prstGeom>
        </p:spPr>
      </p:pic>
    </p:spTree>
    <p:extLst>
      <p:ext uri="{BB962C8B-B14F-4D97-AF65-F5344CB8AC3E}">
        <p14:creationId xmlns:p14="http://schemas.microsoft.com/office/powerpoint/2010/main" val="690925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578941"/>
          </a:xfrm>
        </p:spPr>
        <p:txBody>
          <a:bodyPr/>
          <a:lstStyle/>
          <a:p>
            <a:r>
              <a:rPr lang="en-GB" dirty="0"/>
              <a:t>Layer 6 – Presentation Layer</a:t>
            </a:r>
          </a:p>
        </p:txBody>
      </p:sp>
      <p:sp>
        <p:nvSpPr>
          <p:cNvPr id="3" name="Text Placeholder 2"/>
          <p:cNvSpPr>
            <a:spLocks noGrp="1"/>
          </p:cNvSpPr>
          <p:nvPr>
            <p:ph type="body" idx="1"/>
          </p:nvPr>
        </p:nvSpPr>
        <p:spPr>
          <a:xfrm>
            <a:off x="466974" y="1295400"/>
            <a:ext cx="8600825" cy="2320956"/>
          </a:xfrm>
        </p:spPr>
        <p:txBody>
          <a:bodyPr/>
          <a:lstStyle/>
          <a:p>
            <a:pPr marL="342900" indent="-342900" algn="l" rtl="0">
              <a:lnSpc>
                <a:spcPct val="90000"/>
              </a:lnSpc>
              <a:buFont typeface="Arial" panose="020B0604020202020204" pitchFamily="34" charset="0"/>
              <a:buChar char="•"/>
            </a:pPr>
            <a:r>
              <a:rPr lang="en-GB" dirty="0"/>
              <a:t>This layer translates the data format from sender to receiver in the various OSes that may be used.</a:t>
            </a:r>
          </a:p>
          <a:p>
            <a:pPr marL="342900" indent="-342900" algn="l" rtl="0">
              <a:lnSpc>
                <a:spcPct val="90000"/>
              </a:lnSpc>
              <a:buFont typeface="Arial" panose="020B0604020202020204" pitchFamily="34" charset="0"/>
              <a:buChar char="•"/>
            </a:pPr>
            <a:endParaRPr lang="en-GB" dirty="0"/>
          </a:p>
          <a:p>
            <a:pPr marL="342900" indent="-342900" algn="l" rtl="0">
              <a:lnSpc>
                <a:spcPct val="90000"/>
              </a:lnSpc>
              <a:buFont typeface="Arial" panose="020B0604020202020204" pitchFamily="34" charset="0"/>
              <a:buChar char="•"/>
            </a:pPr>
            <a:r>
              <a:rPr lang="en-GB" dirty="0"/>
              <a:t>It is responsible for data encryption, compression, and conversion between different data formats.</a:t>
            </a:r>
          </a:p>
          <a:p>
            <a:pPr marL="0" algn="l" rtl="0">
              <a:lnSpc>
                <a:spcPct val="90000"/>
              </a:lnSpc>
            </a:pPr>
            <a:endParaRPr lang="en-GB" dirty="0"/>
          </a:p>
          <a:p>
            <a:pPr marL="0" algn="l" rtl="0">
              <a:lnSpc>
                <a:spcPct val="90000"/>
              </a:lnSpc>
            </a:pPr>
            <a:endParaRPr lang="en-GB" dirty="0"/>
          </a:p>
        </p:txBody>
      </p:sp>
    </p:spTree>
    <p:extLst>
      <p:ext uri="{BB962C8B-B14F-4D97-AF65-F5344CB8AC3E}">
        <p14:creationId xmlns:p14="http://schemas.microsoft.com/office/powerpoint/2010/main" val="643282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578941"/>
          </a:xfrm>
        </p:spPr>
        <p:txBody>
          <a:bodyPr/>
          <a:lstStyle/>
          <a:p>
            <a:r>
              <a:rPr lang="en-GB" dirty="0"/>
              <a:t>Layer 5 – Session Layer</a:t>
            </a:r>
          </a:p>
        </p:txBody>
      </p:sp>
      <p:sp>
        <p:nvSpPr>
          <p:cNvPr id="3" name="Text Placeholder 2"/>
          <p:cNvSpPr>
            <a:spLocks noGrp="1"/>
          </p:cNvSpPr>
          <p:nvPr>
            <p:ph type="body" idx="1"/>
          </p:nvPr>
        </p:nvSpPr>
        <p:spPr>
          <a:xfrm>
            <a:off x="466974" y="1295400"/>
            <a:ext cx="8600825" cy="663130"/>
          </a:xfrm>
        </p:spPr>
        <p:txBody>
          <a:bodyPr/>
          <a:lstStyle/>
          <a:p>
            <a:pPr marL="0" algn="l" rtl="0">
              <a:lnSpc>
                <a:spcPct val="90000"/>
              </a:lnSpc>
            </a:pPr>
            <a:endParaRPr lang="en-GB" dirty="0"/>
          </a:p>
          <a:p>
            <a:pPr marL="0" algn="l" rtl="0">
              <a:lnSpc>
                <a:spcPct val="90000"/>
              </a:lnSpc>
            </a:pPr>
            <a:endParaRPr lang="en-GB" dirty="0"/>
          </a:p>
        </p:txBody>
      </p:sp>
      <p:pic>
        <p:nvPicPr>
          <p:cNvPr id="5" name="Picture 4" descr="A picture containing text, screenshot, computer, computer monitor&#10;&#10;Description automatically generated">
            <a:extLst>
              <a:ext uri="{FF2B5EF4-FFF2-40B4-BE49-F238E27FC236}">
                <a16:creationId xmlns:a16="http://schemas.microsoft.com/office/drawing/2014/main" id="{B6C28139-7D1E-7081-05CF-232ABABA7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74" y="1295400"/>
            <a:ext cx="8239869" cy="4876800"/>
          </a:xfrm>
          <a:prstGeom prst="rect">
            <a:avLst/>
          </a:prstGeom>
        </p:spPr>
      </p:pic>
    </p:spTree>
    <p:extLst>
      <p:ext uri="{BB962C8B-B14F-4D97-AF65-F5344CB8AC3E}">
        <p14:creationId xmlns:p14="http://schemas.microsoft.com/office/powerpoint/2010/main" val="291046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615" y="373559"/>
            <a:ext cx="8600826" cy="578941"/>
          </a:xfrm>
        </p:spPr>
        <p:txBody>
          <a:bodyPr/>
          <a:lstStyle/>
          <a:p>
            <a:r>
              <a:rPr lang="en-GB" dirty="0"/>
              <a:t>Layer 4 – Transport Layer</a:t>
            </a:r>
          </a:p>
        </p:txBody>
      </p:sp>
      <p:sp>
        <p:nvSpPr>
          <p:cNvPr id="3" name="Text Placeholder 2"/>
          <p:cNvSpPr>
            <a:spLocks noGrp="1"/>
          </p:cNvSpPr>
          <p:nvPr>
            <p:ph type="body" idx="1"/>
          </p:nvPr>
        </p:nvSpPr>
        <p:spPr>
          <a:xfrm>
            <a:off x="466974" y="1295400"/>
            <a:ext cx="8600825" cy="331566"/>
          </a:xfrm>
        </p:spPr>
        <p:txBody>
          <a:bodyPr/>
          <a:lstStyle/>
          <a:p>
            <a:pPr marL="0" algn="l" rtl="0">
              <a:lnSpc>
                <a:spcPct val="90000"/>
              </a:lnSpc>
            </a:pPr>
            <a:endParaRPr lang="en-GB" dirty="0"/>
          </a:p>
        </p:txBody>
      </p:sp>
      <p:pic>
        <p:nvPicPr>
          <p:cNvPr id="5" name="Picture 4" descr="A diagram of data transfer&#10;&#10;Description automatically generated with medium confidence">
            <a:extLst>
              <a:ext uri="{FF2B5EF4-FFF2-40B4-BE49-F238E27FC236}">
                <a16:creationId xmlns:a16="http://schemas.microsoft.com/office/drawing/2014/main" id="{0301E673-65DF-85B9-AD5E-81DE6C3B7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95" y="1066800"/>
            <a:ext cx="8600825" cy="5181600"/>
          </a:xfrm>
          <a:prstGeom prst="rect">
            <a:avLst/>
          </a:prstGeom>
        </p:spPr>
      </p:pic>
    </p:spTree>
    <p:extLst>
      <p:ext uri="{BB962C8B-B14F-4D97-AF65-F5344CB8AC3E}">
        <p14:creationId xmlns:p14="http://schemas.microsoft.com/office/powerpoint/2010/main" val="1406875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600826" cy="578941"/>
          </a:xfrm>
        </p:spPr>
        <p:txBody>
          <a:bodyPr/>
          <a:lstStyle/>
          <a:p>
            <a:r>
              <a:rPr lang="en-GB" dirty="0"/>
              <a:t>Layer 4 – Transport Layer</a:t>
            </a:r>
          </a:p>
        </p:txBody>
      </p:sp>
      <p:sp>
        <p:nvSpPr>
          <p:cNvPr id="3" name="Text Placeholder 2"/>
          <p:cNvSpPr>
            <a:spLocks noGrp="1"/>
          </p:cNvSpPr>
          <p:nvPr>
            <p:ph type="body" idx="1"/>
          </p:nvPr>
        </p:nvSpPr>
        <p:spPr>
          <a:xfrm>
            <a:off x="466974" y="1295400"/>
            <a:ext cx="8600825" cy="4310347"/>
          </a:xfrm>
        </p:spPr>
        <p:txBody>
          <a:bodyPr/>
          <a:lstStyle/>
          <a:p>
            <a:pPr marL="342900" indent="-342900" algn="l" rtl="0">
              <a:lnSpc>
                <a:spcPct val="90000"/>
              </a:lnSpc>
              <a:buFont typeface="Arial" panose="020B0604020202020204" pitchFamily="34" charset="0"/>
              <a:buChar char="•"/>
            </a:pPr>
            <a:r>
              <a:rPr lang="en-GB" dirty="0"/>
              <a:t>Transport Layer: The transport layer ensures reliable end-to-end communication between host devices.</a:t>
            </a:r>
          </a:p>
          <a:p>
            <a:pPr marL="342900" indent="-342900" algn="l" rtl="0">
              <a:lnSpc>
                <a:spcPct val="90000"/>
              </a:lnSpc>
              <a:buFont typeface="Arial" panose="020B0604020202020204" pitchFamily="34" charset="0"/>
              <a:buChar char="•"/>
            </a:pPr>
            <a:endParaRPr lang="en-GB" dirty="0"/>
          </a:p>
          <a:p>
            <a:pPr marL="342900" indent="-342900" algn="l" rtl="0">
              <a:lnSpc>
                <a:spcPct val="90000"/>
              </a:lnSpc>
              <a:buFont typeface="Arial" panose="020B0604020202020204" pitchFamily="34" charset="0"/>
              <a:buChar char="•"/>
            </a:pPr>
            <a:r>
              <a:rPr lang="en-GB" dirty="0"/>
              <a:t> It provides mechanisms for segmenting data from the upper layers into smaller units, reassembling them on the receiving end, and handling flow control, error recovery, and congestion control.</a:t>
            </a:r>
          </a:p>
          <a:p>
            <a:pPr marL="342900" indent="-342900" algn="l" rtl="0">
              <a:lnSpc>
                <a:spcPct val="90000"/>
              </a:lnSpc>
              <a:buFont typeface="Arial" panose="020B0604020202020204" pitchFamily="34" charset="0"/>
              <a:buChar char="•"/>
            </a:pPr>
            <a:endParaRPr lang="en-GB" dirty="0"/>
          </a:p>
          <a:p>
            <a:pPr marL="342900" indent="-342900" algn="l" rtl="0">
              <a:lnSpc>
                <a:spcPct val="90000"/>
              </a:lnSpc>
              <a:buFont typeface="Arial" panose="020B0604020202020204" pitchFamily="34" charset="0"/>
              <a:buChar char="•"/>
            </a:pPr>
            <a:r>
              <a:rPr lang="en-GB" dirty="0"/>
              <a:t>The Transport Layer contains both connection-oriented and connectionless protocols.</a:t>
            </a:r>
          </a:p>
          <a:p>
            <a:pPr marL="342900" indent="-342900" algn="l" rtl="0">
              <a:lnSpc>
                <a:spcPct val="90000"/>
              </a:lnSpc>
              <a:buFont typeface="Arial" panose="020B0604020202020204" pitchFamily="34" charset="0"/>
              <a:buChar char="•"/>
            </a:pPr>
            <a:endParaRPr lang="en-GB" dirty="0"/>
          </a:p>
          <a:p>
            <a:pPr marL="342900" indent="-342900" algn="l" rtl="0">
              <a:lnSpc>
                <a:spcPct val="90000"/>
              </a:lnSpc>
              <a:buFont typeface="Arial" panose="020B0604020202020204" pitchFamily="34" charset="0"/>
              <a:buChar char="•"/>
            </a:pPr>
            <a:r>
              <a:rPr lang="en-GB" dirty="0"/>
              <a:t> Unit of measurement used: segments or messages</a:t>
            </a:r>
          </a:p>
          <a:p>
            <a:pPr marL="0" algn="l" rtl="0">
              <a:lnSpc>
                <a:spcPct val="90000"/>
              </a:lnSpc>
            </a:pPr>
            <a:endParaRPr lang="en-GB" dirty="0"/>
          </a:p>
        </p:txBody>
      </p:sp>
    </p:spTree>
    <p:extLst>
      <p:ext uri="{BB962C8B-B14F-4D97-AF65-F5344CB8AC3E}">
        <p14:creationId xmlns:p14="http://schemas.microsoft.com/office/powerpoint/2010/main" val="961332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73" y="381000"/>
            <a:ext cx="9210426" cy="1157881"/>
          </a:xfrm>
        </p:spPr>
        <p:txBody>
          <a:bodyPr/>
          <a:lstStyle/>
          <a:p>
            <a:r>
              <a:rPr lang="en-GB" dirty="0"/>
              <a:t>Connection</a:t>
            </a:r>
            <a:r>
              <a:rPr lang="en-GB" b="0" i="0" dirty="0">
                <a:solidFill>
                  <a:srgbClr val="343541"/>
                </a:solidFill>
                <a:effectLst/>
                <a:latin typeface="Söhne"/>
              </a:rPr>
              <a:t> </a:t>
            </a:r>
            <a:r>
              <a:rPr lang="en-GB" dirty="0"/>
              <a:t>Oriented Communications</a:t>
            </a:r>
          </a:p>
        </p:txBody>
      </p:sp>
      <p:sp>
        <p:nvSpPr>
          <p:cNvPr id="3" name="Text Placeholder 2"/>
          <p:cNvSpPr>
            <a:spLocks noGrp="1"/>
          </p:cNvSpPr>
          <p:nvPr>
            <p:ph type="body" idx="1"/>
          </p:nvPr>
        </p:nvSpPr>
        <p:spPr>
          <a:xfrm>
            <a:off x="466974" y="1295400"/>
            <a:ext cx="8600825" cy="1657826"/>
          </a:xfrm>
        </p:spPr>
        <p:txBody>
          <a:bodyPr/>
          <a:lstStyle/>
          <a:p>
            <a:pPr marL="0" algn="l" rtl="0">
              <a:lnSpc>
                <a:spcPct val="90000"/>
              </a:lnSpc>
            </a:pPr>
            <a:r>
              <a:rPr lang="en-GB" dirty="0"/>
              <a:t>Connection-oriented communication refers to a reliable and structured method of data transfer that establishes a dedicated connection between sender and receiver before transmitting data. It ensures ordered delivery and provides error detection and correction mechanisms.</a:t>
            </a:r>
          </a:p>
        </p:txBody>
      </p:sp>
      <p:pic>
        <p:nvPicPr>
          <p:cNvPr id="5" name="Picture 4" descr="A picture containing text, screenshot, diagram, font&#10;&#10;Description automatically generated">
            <a:extLst>
              <a:ext uri="{FF2B5EF4-FFF2-40B4-BE49-F238E27FC236}">
                <a16:creationId xmlns:a16="http://schemas.microsoft.com/office/drawing/2014/main" id="{D2FDAD5E-3D57-B27E-D40F-B5910615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186" y="2953226"/>
            <a:ext cx="7772400" cy="3071850"/>
          </a:xfrm>
          <a:prstGeom prst="rect">
            <a:avLst/>
          </a:prstGeom>
        </p:spPr>
      </p:pic>
    </p:spTree>
    <p:extLst>
      <p:ext uri="{BB962C8B-B14F-4D97-AF65-F5344CB8AC3E}">
        <p14:creationId xmlns:p14="http://schemas.microsoft.com/office/powerpoint/2010/main" val="4156253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casting </a:t>
            </a:r>
          </a:p>
        </p:txBody>
      </p:sp>
      <p:sp>
        <p:nvSpPr>
          <p:cNvPr id="3" name="Text Placeholder 2"/>
          <p:cNvSpPr>
            <a:spLocks noGrp="1"/>
          </p:cNvSpPr>
          <p:nvPr>
            <p:ph type="body" idx="1"/>
          </p:nvPr>
        </p:nvSpPr>
        <p:spPr>
          <a:xfrm>
            <a:off x="466974" y="1223535"/>
            <a:ext cx="8210052" cy="736868"/>
          </a:xfrm>
        </p:spPr>
        <p:txBody>
          <a:bodyPr/>
          <a:lstStyle/>
          <a:p>
            <a:pPr algn="l"/>
            <a:r>
              <a:rPr lang="en-GB" b="1" dirty="0">
                <a:ea typeface="ＭＳ Ｐゴシック" pitchFamily="34" charset="-128"/>
              </a:rPr>
              <a:t>Unicast</a:t>
            </a:r>
            <a:r>
              <a:rPr lang="en-GB" dirty="0">
                <a:ea typeface="ＭＳ Ｐゴシック" pitchFamily="34" charset="-128"/>
              </a:rPr>
              <a:t>: Data is sent from one device to another specific device.</a:t>
            </a:r>
          </a:p>
        </p:txBody>
      </p:sp>
      <p:pic>
        <p:nvPicPr>
          <p:cNvPr id="6" name="Picture 5" descr="A picture containing text, screenshot, diagram, font&#10;&#10;Description automatically generated">
            <a:extLst>
              <a:ext uri="{FF2B5EF4-FFF2-40B4-BE49-F238E27FC236}">
                <a16:creationId xmlns:a16="http://schemas.microsoft.com/office/drawing/2014/main" id="{E352DA15-7D91-D22E-E748-2764E83C5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74" y="1960403"/>
            <a:ext cx="7991226" cy="4287997"/>
          </a:xfrm>
          <a:prstGeom prst="rect">
            <a:avLst/>
          </a:prstGeom>
        </p:spPr>
      </p:pic>
    </p:spTree>
    <p:extLst>
      <p:ext uri="{BB962C8B-B14F-4D97-AF65-F5344CB8AC3E}">
        <p14:creationId xmlns:p14="http://schemas.microsoft.com/office/powerpoint/2010/main" val="3833279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Connectionless</a:t>
            </a:r>
            <a:r>
              <a:rPr lang="en-GB" b="0" i="0" dirty="0">
                <a:solidFill>
                  <a:srgbClr val="343541"/>
                </a:solidFill>
                <a:effectLst/>
                <a:latin typeface="Söhne"/>
              </a:rPr>
              <a:t> </a:t>
            </a:r>
            <a:r>
              <a:rPr lang="en-GB" dirty="0"/>
              <a:t>Communications</a:t>
            </a:r>
          </a:p>
        </p:txBody>
      </p:sp>
      <p:sp>
        <p:nvSpPr>
          <p:cNvPr id="3" name="Text Placeholder 2"/>
          <p:cNvSpPr>
            <a:spLocks noGrp="1"/>
          </p:cNvSpPr>
          <p:nvPr>
            <p:ph type="body" idx="1"/>
          </p:nvPr>
        </p:nvSpPr>
        <p:spPr>
          <a:xfrm>
            <a:off x="466974" y="1295400"/>
            <a:ext cx="8600825" cy="1326261"/>
          </a:xfrm>
        </p:spPr>
        <p:txBody>
          <a:bodyPr/>
          <a:lstStyle/>
          <a:p>
            <a:pPr marL="0" algn="l" rtl="0">
              <a:lnSpc>
                <a:spcPct val="90000"/>
              </a:lnSpc>
            </a:pPr>
            <a:r>
              <a:rPr lang="en-GB" dirty="0"/>
              <a:t>Connectionless communication is a direct and straightforward method of data transfer where data packets are sent independently without establishing a dedicated connection. It does not guarantee reliable delivery or maintain packet order.</a:t>
            </a:r>
          </a:p>
        </p:txBody>
      </p:sp>
      <p:pic>
        <p:nvPicPr>
          <p:cNvPr id="6" name="Picture 5" descr="A picture containing text, screenshot, diagram, computer&#10;&#10;Description automatically generated">
            <a:extLst>
              <a:ext uri="{FF2B5EF4-FFF2-40B4-BE49-F238E27FC236}">
                <a16:creationId xmlns:a16="http://schemas.microsoft.com/office/drawing/2014/main" id="{33B1E258-CC55-27ED-9F7F-0612CD673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953226"/>
            <a:ext cx="7772400" cy="3071850"/>
          </a:xfrm>
          <a:prstGeom prst="rect">
            <a:avLst/>
          </a:prstGeom>
        </p:spPr>
      </p:pic>
    </p:spTree>
    <p:extLst>
      <p:ext uri="{BB962C8B-B14F-4D97-AF65-F5344CB8AC3E}">
        <p14:creationId xmlns:p14="http://schemas.microsoft.com/office/powerpoint/2010/main" val="2115769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Connection-based Protocols</a:t>
            </a:r>
          </a:p>
        </p:txBody>
      </p:sp>
      <p:sp>
        <p:nvSpPr>
          <p:cNvPr id="3" name="Text Placeholder 2"/>
          <p:cNvSpPr>
            <a:spLocks noGrp="1"/>
          </p:cNvSpPr>
          <p:nvPr>
            <p:ph type="body" idx="1"/>
          </p:nvPr>
        </p:nvSpPr>
        <p:spPr>
          <a:xfrm>
            <a:off x="407340" y="992308"/>
            <a:ext cx="8600825" cy="2131892"/>
          </a:xfrm>
        </p:spPr>
        <p:txBody>
          <a:bodyPr/>
          <a:lstStyle/>
          <a:p>
            <a:pPr marL="342900" indent="-342900" algn="l" rtl="0">
              <a:lnSpc>
                <a:spcPct val="90000"/>
              </a:lnSpc>
              <a:buFont typeface="Arial" panose="020B0604020202020204" pitchFamily="34" charset="0"/>
              <a:buChar char="•"/>
            </a:pPr>
            <a:r>
              <a:rPr lang="en-GB" dirty="0"/>
              <a:t>The Transport Layer contains both connection-oriented and connectionless protocols.</a:t>
            </a:r>
          </a:p>
          <a:p>
            <a:pPr marL="342900" indent="-342900" algn="l" rtl="0">
              <a:lnSpc>
                <a:spcPct val="90000"/>
              </a:lnSpc>
              <a:buFont typeface="Arial" panose="020B0604020202020204" pitchFamily="34" charset="0"/>
              <a:buChar char="•"/>
            </a:pPr>
            <a:r>
              <a:rPr lang="en-GB" dirty="0"/>
              <a:t>Transmission Control Protocol (TCP) provides a connection-based, reliable, byte-stream service to programs.</a:t>
            </a:r>
          </a:p>
          <a:p>
            <a:pPr marL="342900" indent="-342900" algn="l" rtl="0">
              <a:lnSpc>
                <a:spcPct val="90000"/>
              </a:lnSpc>
              <a:buFont typeface="Arial" panose="020B0604020202020204" pitchFamily="34" charset="0"/>
              <a:buChar char="•"/>
            </a:pPr>
            <a:r>
              <a:rPr lang="en-GB" dirty="0"/>
              <a:t>User Datagram Protocol (UDP) provides a connectionless, unreliable transport service.</a:t>
            </a:r>
          </a:p>
          <a:p>
            <a:pPr marL="342900" indent="-342900" algn="l" rtl="0">
              <a:lnSpc>
                <a:spcPct val="90000"/>
              </a:lnSpc>
              <a:buFont typeface="Arial" panose="020B0604020202020204" pitchFamily="34" charset="0"/>
              <a:buChar char="•"/>
            </a:pPr>
            <a:endParaRPr lang="en-GB" dirty="0"/>
          </a:p>
        </p:txBody>
      </p:sp>
      <p:pic>
        <p:nvPicPr>
          <p:cNvPr id="7" name="Picture 6" descr="A picture containing text, screenshot, diagram, line&#10;&#10;Description automatically generated">
            <a:extLst>
              <a:ext uri="{FF2B5EF4-FFF2-40B4-BE49-F238E27FC236}">
                <a16:creationId xmlns:a16="http://schemas.microsoft.com/office/drawing/2014/main" id="{24698E32-C398-FB3F-7AA4-55D5C715D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2971800"/>
            <a:ext cx="7772400" cy="3200400"/>
          </a:xfrm>
          <a:prstGeom prst="rect">
            <a:avLst/>
          </a:prstGeom>
        </p:spPr>
      </p:pic>
    </p:spTree>
    <p:extLst>
      <p:ext uri="{BB962C8B-B14F-4D97-AF65-F5344CB8AC3E}">
        <p14:creationId xmlns:p14="http://schemas.microsoft.com/office/powerpoint/2010/main" val="3819976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Ports</a:t>
            </a:r>
          </a:p>
        </p:txBody>
      </p:sp>
      <p:sp>
        <p:nvSpPr>
          <p:cNvPr id="3" name="Text Placeholder 2"/>
          <p:cNvSpPr>
            <a:spLocks noGrp="1"/>
          </p:cNvSpPr>
          <p:nvPr>
            <p:ph type="body" idx="1"/>
          </p:nvPr>
        </p:nvSpPr>
        <p:spPr>
          <a:xfrm>
            <a:off x="407340" y="992308"/>
            <a:ext cx="8600825" cy="2652521"/>
          </a:xfrm>
        </p:spPr>
        <p:txBody>
          <a:bodyPr/>
          <a:lstStyle/>
          <a:p>
            <a:pPr marL="342900" indent="-342900" algn="l" rtl="0">
              <a:lnSpc>
                <a:spcPct val="90000"/>
              </a:lnSpc>
              <a:buFont typeface="Arial" panose="020B0604020202020204" pitchFamily="34" charset="0"/>
              <a:buChar char="•"/>
            </a:pPr>
            <a:r>
              <a:rPr lang="en-GB" dirty="0"/>
              <a:t>Ports are a Layer 4 protocol that a computer uses for data transmission.</a:t>
            </a:r>
          </a:p>
          <a:p>
            <a:pPr algn="l" rtl="0">
              <a:lnSpc>
                <a:spcPct val="90000"/>
              </a:lnSpc>
            </a:pPr>
            <a:endParaRPr lang="en-GB" dirty="0"/>
          </a:p>
          <a:p>
            <a:pPr marL="342900" indent="-342900" algn="l" rtl="0">
              <a:lnSpc>
                <a:spcPct val="90000"/>
              </a:lnSpc>
              <a:buFont typeface="Arial" panose="020B0604020202020204" pitchFamily="34" charset="0"/>
              <a:buChar char="•"/>
            </a:pPr>
            <a:r>
              <a:rPr lang="en-GB" dirty="0"/>
              <a:t> Ports act as logical communications endpoint for specific program on computers for delivery of data sent.</a:t>
            </a:r>
          </a:p>
          <a:p>
            <a:pPr algn="l" rtl="0">
              <a:lnSpc>
                <a:spcPct val="90000"/>
              </a:lnSpc>
            </a:pPr>
            <a:endParaRPr lang="en-GB" dirty="0"/>
          </a:p>
          <a:p>
            <a:pPr marL="342900" indent="-342900" algn="l" rtl="0">
              <a:lnSpc>
                <a:spcPct val="90000"/>
              </a:lnSpc>
              <a:buFont typeface="Arial" panose="020B0604020202020204" pitchFamily="34" charset="0"/>
              <a:buChar char="•"/>
            </a:pPr>
            <a:r>
              <a:rPr lang="en-GB" dirty="0"/>
              <a:t>There are a total of 65,536 ports, numbering between 0 and 65,535</a:t>
            </a:r>
          </a:p>
        </p:txBody>
      </p:sp>
    </p:spTree>
    <p:extLst>
      <p:ext uri="{BB962C8B-B14F-4D97-AF65-F5344CB8AC3E}">
        <p14:creationId xmlns:p14="http://schemas.microsoft.com/office/powerpoint/2010/main" val="3404557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Ports</a:t>
            </a:r>
          </a:p>
        </p:txBody>
      </p:sp>
      <p:sp>
        <p:nvSpPr>
          <p:cNvPr id="3" name="Text Placeholder 2"/>
          <p:cNvSpPr>
            <a:spLocks noGrp="1"/>
          </p:cNvSpPr>
          <p:nvPr>
            <p:ph type="body" idx="1"/>
          </p:nvPr>
        </p:nvSpPr>
        <p:spPr>
          <a:xfrm>
            <a:off x="407340" y="992308"/>
            <a:ext cx="8600825" cy="331566"/>
          </a:xfrm>
        </p:spPr>
        <p:txBody>
          <a:bodyPr/>
          <a:lstStyle/>
          <a:p>
            <a:pPr marL="342900" indent="-342900" algn="l" rtl="0">
              <a:lnSpc>
                <a:spcPct val="90000"/>
              </a:lnSpc>
              <a:buFont typeface="Arial" panose="020B0604020202020204" pitchFamily="34" charset="0"/>
              <a:buChar char="•"/>
            </a:pPr>
            <a:endParaRPr lang="en-GB" dirty="0"/>
          </a:p>
        </p:txBody>
      </p:sp>
      <p:pic>
        <p:nvPicPr>
          <p:cNvPr id="5" name="Picture 4" descr="A picture containing text, screenshot, number, font&#10;&#10;Description automatically generated">
            <a:extLst>
              <a:ext uri="{FF2B5EF4-FFF2-40B4-BE49-F238E27FC236}">
                <a16:creationId xmlns:a16="http://schemas.microsoft.com/office/drawing/2014/main" id="{2A6E0CE1-F08C-7CB4-A307-E5EFC1747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40" y="992308"/>
            <a:ext cx="7772400" cy="5140117"/>
          </a:xfrm>
          <a:prstGeom prst="rect">
            <a:avLst/>
          </a:prstGeom>
        </p:spPr>
      </p:pic>
    </p:spTree>
    <p:extLst>
      <p:ext uri="{BB962C8B-B14F-4D97-AF65-F5344CB8AC3E}">
        <p14:creationId xmlns:p14="http://schemas.microsoft.com/office/powerpoint/2010/main" val="16263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4 – Network Layer</a:t>
            </a:r>
          </a:p>
        </p:txBody>
      </p:sp>
      <p:sp>
        <p:nvSpPr>
          <p:cNvPr id="3" name="Text Placeholder 2"/>
          <p:cNvSpPr>
            <a:spLocks noGrp="1"/>
          </p:cNvSpPr>
          <p:nvPr>
            <p:ph type="body" idx="1"/>
          </p:nvPr>
        </p:nvSpPr>
        <p:spPr>
          <a:xfrm>
            <a:off x="407340" y="992308"/>
            <a:ext cx="8736660" cy="331566"/>
          </a:xfrm>
        </p:spPr>
        <p:txBody>
          <a:bodyPr/>
          <a:lstStyle/>
          <a:p>
            <a:pPr marL="342900" indent="-342900" algn="l" rtl="0">
              <a:lnSpc>
                <a:spcPct val="90000"/>
              </a:lnSpc>
              <a:buFont typeface="Arial" panose="020B0604020202020204" pitchFamily="34" charset="0"/>
              <a:buChar char="•"/>
            </a:pPr>
            <a:endParaRPr lang="en-GB" dirty="0"/>
          </a:p>
        </p:txBody>
      </p:sp>
      <p:pic>
        <p:nvPicPr>
          <p:cNvPr id="5" name="Picture 4" descr="A picture containing text, screenshot, diagram&#10;&#10;Description automatically generated">
            <a:extLst>
              <a:ext uri="{FF2B5EF4-FFF2-40B4-BE49-F238E27FC236}">
                <a16:creationId xmlns:a16="http://schemas.microsoft.com/office/drawing/2014/main" id="{5C5BE299-2B26-9320-E866-EE32DD49F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08" y="963835"/>
            <a:ext cx="8541191" cy="5132165"/>
          </a:xfrm>
          <a:prstGeom prst="rect">
            <a:avLst/>
          </a:prstGeom>
        </p:spPr>
      </p:pic>
    </p:spTree>
    <p:extLst>
      <p:ext uri="{BB962C8B-B14F-4D97-AF65-F5344CB8AC3E}">
        <p14:creationId xmlns:p14="http://schemas.microsoft.com/office/powerpoint/2010/main" val="2344353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4 – Network Layer</a:t>
            </a:r>
          </a:p>
        </p:txBody>
      </p:sp>
      <p:sp>
        <p:nvSpPr>
          <p:cNvPr id="3" name="Text Placeholder 2"/>
          <p:cNvSpPr>
            <a:spLocks noGrp="1"/>
          </p:cNvSpPr>
          <p:nvPr>
            <p:ph type="body" idx="1"/>
          </p:nvPr>
        </p:nvSpPr>
        <p:spPr>
          <a:xfrm>
            <a:off x="407340" y="992308"/>
            <a:ext cx="8736660" cy="5305042"/>
          </a:xfrm>
        </p:spPr>
        <p:txBody>
          <a:bodyPr/>
          <a:lstStyle/>
          <a:p>
            <a:pPr marL="342900" indent="-342900" algn="l" rtl="0">
              <a:lnSpc>
                <a:spcPct val="90000"/>
              </a:lnSpc>
              <a:buFont typeface="Arial" panose="020B0604020202020204" pitchFamily="34" charset="0"/>
              <a:buChar char="•"/>
            </a:pPr>
            <a:r>
              <a:rPr lang="en-GB" dirty="0"/>
              <a:t>Network Layer: The network layer is responsible for the logical addressing and routing of data packets across multiple networks. </a:t>
            </a:r>
          </a:p>
          <a:p>
            <a:pPr algn="l" rtl="0">
              <a:lnSpc>
                <a:spcPct val="90000"/>
              </a:lnSpc>
            </a:pPr>
            <a:endParaRPr lang="en-GB" dirty="0"/>
          </a:p>
          <a:p>
            <a:pPr marL="342900" indent="-342900" algn="l" rtl="0">
              <a:lnSpc>
                <a:spcPct val="90000"/>
              </a:lnSpc>
              <a:buFont typeface="Arial" panose="020B0604020202020204" pitchFamily="34" charset="0"/>
              <a:buChar char="•"/>
            </a:pPr>
            <a:r>
              <a:rPr lang="en-GB" dirty="0"/>
              <a:t>It determines the optimal path for data transmission from the source to the destination based on network conditions, addressing schemes, and routing protocols. IP (Internet Protocol) is a widely used network layer protocol.</a:t>
            </a:r>
          </a:p>
          <a:p>
            <a:pPr marL="342900" indent="-342900" algn="l" rtl="0">
              <a:lnSpc>
                <a:spcPct val="90000"/>
              </a:lnSpc>
              <a:buFont typeface="Arial" panose="020B0604020202020204" pitchFamily="34" charset="0"/>
              <a:buChar char="•"/>
            </a:pPr>
            <a:endParaRPr lang="en-GB" dirty="0"/>
          </a:p>
          <a:p>
            <a:pPr marL="342900" indent="-342900" algn="l" rtl="0">
              <a:lnSpc>
                <a:spcPct val="90000"/>
              </a:lnSpc>
              <a:buFont typeface="Arial" panose="020B0604020202020204" pitchFamily="34" charset="0"/>
              <a:buChar char="•"/>
            </a:pPr>
            <a:r>
              <a:rPr lang="en-GB" dirty="0"/>
              <a:t>Devices that work at the network layer are routers and IP switches L 3 .</a:t>
            </a:r>
          </a:p>
          <a:p>
            <a:pPr marL="342900" indent="-342900" algn="l" rtl="0">
              <a:lnSpc>
                <a:spcPct val="90000"/>
              </a:lnSpc>
              <a:buFont typeface="Arial" panose="020B0604020202020204" pitchFamily="34" charset="0"/>
              <a:buChar char="•"/>
            </a:pPr>
            <a:endParaRPr lang="en-GB" dirty="0"/>
          </a:p>
          <a:p>
            <a:pPr marL="342900" indent="-342900" algn="l" rtl="0">
              <a:lnSpc>
                <a:spcPct val="90000"/>
              </a:lnSpc>
              <a:buFont typeface="Arial" panose="020B0604020202020204" pitchFamily="34" charset="0"/>
              <a:buChar char="•"/>
            </a:pPr>
            <a:r>
              <a:rPr lang="en-GB" dirty="0"/>
              <a:t>Network Layer components: IP addresses, subnets.</a:t>
            </a:r>
          </a:p>
          <a:p>
            <a:pPr marL="342900" indent="-342900" algn="l" rtl="0">
              <a:lnSpc>
                <a:spcPct val="90000"/>
              </a:lnSpc>
              <a:buFont typeface="Arial" panose="020B0604020202020204" pitchFamily="34" charset="0"/>
              <a:buChar char="•"/>
            </a:pPr>
            <a:endParaRPr lang="en-GB" dirty="0"/>
          </a:p>
          <a:p>
            <a:pPr marL="342900" indent="-342900" algn="l" rtl="0">
              <a:lnSpc>
                <a:spcPct val="90000"/>
              </a:lnSpc>
              <a:buFont typeface="Arial" panose="020B0604020202020204" pitchFamily="34" charset="0"/>
              <a:buChar char="•"/>
            </a:pPr>
            <a:r>
              <a:rPr lang="en-GB" dirty="0"/>
              <a:t>Unit of measurement: packets.</a:t>
            </a:r>
          </a:p>
          <a:p>
            <a:pPr marL="342900" indent="-342900" algn="l" rtl="0">
              <a:lnSpc>
                <a:spcPct val="90000"/>
              </a:lnSpc>
              <a:buFont typeface="Arial" panose="020B0604020202020204" pitchFamily="34" charset="0"/>
              <a:buChar char="•"/>
            </a:pPr>
            <a:endParaRPr lang="en-GB" dirty="0"/>
          </a:p>
        </p:txBody>
      </p:sp>
    </p:spTree>
    <p:extLst>
      <p:ext uri="{BB962C8B-B14F-4D97-AF65-F5344CB8AC3E}">
        <p14:creationId xmlns:p14="http://schemas.microsoft.com/office/powerpoint/2010/main" val="4169441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what is packets</a:t>
            </a:r>
          </a:p>
        </p:txBody>
      </p:sp>
      <p:sp>
        <p:nvSpPr>
          <p:cNvPr id="3" name="Text Placeholder 2"/>
          <p:cNvSpPr>
            <a:spLocks noGrp="1"/>
          </p:cNvSpPr>
          <p:nvPr>
            <p:ph type="body" idx="1"/>
          </p:nvPr>
        </p:nvSpPr>
        <p:spPr>
          <a:xfrm>
            <a:off x="407340" y="992308"/>
            <a:ext cx="8736660" cy="2320956"/>
          </a:xfrm>
        </p:spPr>
        <p:txBody>
          <a:bodyPr/>
          <a:lstStyle/>
          <a:p>
            <a:pPr marL="342900" indent="-342900" algn="l" rtl="0">
              <a:lnSpc>
                <a:spcPct val="90000"/>
              </a:lnSpc>
              <a:buFont typeface="Arial" panose="020B0604020202020204" pitchFamily="34" charset="0"/>
              <a:buChar char="•"/>
            </a:pPr>
            <a:r>
              <a:rPr lang="en-GB" dirty="0"/>
              <a:t>Packets are small units of data that are used for transmitting information over a network. In computer networking, data is divided into packets for efficient and reliable transmission. Each packet contains a portion of the data being sent, along with specific header information that includes source and destination addresses, error detection codes, and other necessary control information.</a:t>
            </a:r>
          </a:p>
        </p:txBody>
      </p:sp>
      <p:pic>
        <p:nvPicPr>
          <p:cNvPr id="6" name="Picture 5" descr="A screen shot of a data&#10;&#10;Description automatically generated with low confidence">
            <a:extLst>
              <a:ext uri="{FF2B5EF4-FFF2-40B4-BE49-F238E27FC236}">
                <a16:creationId xmlns:a16="http://schemas.microsoft.com/office/drawing/2014/main" id="{F6157108-EE3C-C7F9-1BFB-820341EB3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05" y="3514920"/>
            <a:ext cx="4381030" cy="2678805"/>
          </a:xfrm>
          <a:prstGeom prst="rect">
            <a:avLst/>
          </a:prstGeom>
        </p:spPr>
      </p:pic>
      <p:pic>
        <p:nvPicPr>
          <p:cNvPr id="9" name="Picture 8" descr="A picture containing text, diagram, font, aqua&#10;&#10;Description automatically generated">
            <a:extLst>
              <a:ext uri="{FF2B5EF4-FFF2-40B4-BE49-F238E27FC236}">
                <a16:creationId xmlns:a16="http://schemas.microsoft.com/office/drawing/2014/main" id="{0E92F19C-61D4-2272-4422-B52644C66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095" y="3567928"/>
            <a:ext cx="4508500" cy="2050774"/>
          </a:xfrm>
          <a:prstGeom prst="rect">
            <a:avLst/>
          </a:prstGeom>
        </p:spPr>
      </p:pic>
    </p:spTree>
    <p:extLst>
      <p:ext uri="{BB962C8B-B14F-4D97-AF65-F5344CB8AC3E}">
        <p14:creationId xmlns:p14="http://schemas.microsoft.com/office/powerpoint/2010/main" val="1030176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3 Switches</a:t>
            </a:r>
          </a:p>
        </p:txBody>
      </p:sp>
      <p:sp>
        <p:nvSpPr>
          <p:cNvPr id="3" name="Text Placeholder 2"/>
          <p:cNvSpPr>
            <a:spLocks noGrp="1"/>
          </p:cNvSpPr>
          <p:nvPr>
            <p:ph type="body" idx="1"/>
          </p:nvPr>
        </p:nvSpPr>
        <p:spPr>
          <a:xfrm>
            <a:off x="407340" y="992308"/>
            <a:ext cx="8736660" cy="1989391"/>
          </a:xfrm>
        </p:spPr>
        <p:txBody>
          <a:bodyPr/>
          <a:lstStyle/>
          <a:p>
            <a:pPr marL="342900" indent="-342900" algn="l" rtl="0">
              <a:lnSpc>
                <a:spcPct val="90000"/>
              </a:lnSpc>
              <a:buFont typeface="Arial" panose="020B0604020202020204" pitchFamily="34" charset="0"/>
              <a:buChar char="•"/>
            </a:pPr>
            <a:r>
              <a:rPr lang="en-GB" dirty="0"/>
              <a:t>Switches can also reside on the network layer.</a:t>
            </a:r>
          </a:p>
          <a:p>
            <a:pPr marL="342900" indent="-342900" algn="l" rtl="0">
              <a:lnSpc>
                <a:spcPct val="90000"/>
              </a:lnSpc>
              <a:buFont typeface="Arial" panose="020B0604020202020204" pitchFamily="34" charset="0"/>
              <a:buChar char="•"/>
            </a:pPr>
            <a:r>
              <a:rPr lang="en-GB" dirty="0"/>
              <a:t>A layer 3 switch determines paths for data using logical addressing (IP addresses) instead of physical addressing (MAC addresses for a layer 2 switch).</a:t>
            </a:r>
          </a:p>
          <a:p>
            <a:pPr marL="342900" indent="-342900" algn="l" rtl="0">
              <a:lnSpc>
                <a:spcPct val="90000"/>
              </a:lnSpc>
              <a:buFont typeface="Arial" panose="020B0604020202020204" pitchFamily="34" charset="0"/>
              <a:buChar char="•"/>
            </a:pPr>
            <a:r>
              <a:rPr lang="en-GB" dirty="0"/>
              <a:t> Layer 3 switches forward packets, whereas layer 2 switches forward frames</a:t>
            </a:r>
          </a:p>
        </p:txBody>
      </p:sp>
      <p:pic>
        <p:nvPicPr>
          <p:cNvPr id="5" name="Picture 4" descr="A picture containing text, screenshot, font, diagram&#10;&#10;Description automatically generated">
            <a:extLst>
              <a:ext uri="{FF2B5EF4-FFF2-40B4-BE49-F238E27FC236}">
                <a16:creationId xmlns:a16="http://schemas.microsoft.com/office/drawing/2014/main" id="{6E9A817F-B886-E691-99A6-32CFD1E55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200400"/>
            <a:ext cx="7340600" cy="2514600"/>
          </a:xfrm>
          <a:prstGeom prst="rect">
            <a:avLst/>
          </a:prstGeom>
        </p:spPr>
      </p:pic>
    </p:spTree>
    <p:extLst>
      <p:ext uri="{BB962C8B-B14F-4D97-AF65-F5344CB8AC3E}">
        <p14:creationId xmlns:p14="http://schemas.microsoft.com/office/powerpoint/2010/main" val="3440441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2 – Data Link Layer</a:t>
            </a:r>
          </a:p>
        </p:txBody>
      </p:sp>
      <p:pic>
        <p:nvPicPr>
          <p:cNvPr id="5" name="Picture 4" descr="A diagram of a computer&#10;&#10;Description automatically generated with low confidence">
            <a:extLst>
              <a:ext uri="{FF2B5EF4-FFF2-40B4-BE49-F238E27FC236}">
                <a16:creationId xmlns:a16="http://schemas.microsoft.com/office/drawing/2014/main" id="{1996FC2A-2604-48D8-71B0-DE84A65F6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47800"/>
            <a:ext cx="7772400" cy="4495800"/>
          </a:xfrm>
          <a:prstGeom prst="rect">
            <a:avLst/>
          </a:prstGeom>
        </p:spPr>
      </p:pic>
    </p:spTree>
    <p:extLst>
      <p:ext uri="{BB962C8B-B14F-4D97-AF65-F5344CB8AC3E}">
        <p14:creationId xmlns:p14="http://schemas.microsoft.com/office/powerpoint/2010/main" val="2204854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2 – Data Link Layer</a:t>
            </a:r>
          </a:p>
        </p:txBody>
      </p:sp>
      <p:pic>
        <p:nvPicPr>
          <p:cNvPr id="7" name="Picture 6" descr="A picture containing text, screenshot, diagram, design&#10;&#10;Description automatically generated">
            <a:extLst>
              <a:ext uri="{FF2B5EF4-FFF2-40B4-BE49-F238E27FC236}">
                <a16:creationId xmlns:a16="http://schemas.microsoft.com/office/drawing/2014/main" id="{44594679-D597-F45E-40A7-75DF2C689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0"/>
            <a:ext cx="7772400" cy="4953000"/>
          </a:xfrm>
          <a:prstGeom prst="rect">
            <a:avLst/>
          </a:prstGeom>
        </p:spPr>
      </p:pic>
    </p:spTree>
    <p:extLst>
      <p:ext uri="{BB962C8B-B14F-4D97-AF65-F5344CB8AC3E}">
        <p14:creationId xmlns:p14="http://schemas.microsoft.com/office/powerpoint/2010/main" val="165709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casting </a:t>
            </a:r>
          </a:p>
        </p:txBody>
      </p:sp>
      <p:sp>
        <p:nvSpPr>
          <p:cNvPr id="3" name="Text Placeholder 2"/>
          <p:cNvSpPr>
            <a:spLocks noGrp="1"/>
          </p:cNvSpPr>
          <p:nvPr>
            <p:ph type="body" idx="1"/>
          </p:nvPr>
        </p:nvSpPr>
        <p:spPr>
          <a:xfrm>
            <a:off x="304800" y="1052333"/>
            <a:ext cx="8210052" cy="736868"/>
          </a:xfrm>
        </p:spPr>
        <p:txBody>
          <a:bodyPr/>
          <a:lstStyle/>
          <a:p>
            <a:pPr algn="l"/>
            <a:r>
              <a:rPr lang="en-GB" b="1" dirty="0">
                <a:ea typeface="ＭＳ Ｐゴシック" pitchFamily="34" charset="-128"/>
              </a:rPr>
              <a:t>Multicast</a:t>
            </a:r>
            <a:r>
              <a:rPr lang="en-GB" dirty="0">
                <a:ea typeface="ＭＳ Ｐゴシック" pitchFamily="34" charset="-128"/>
              </a:rPr>
              <a:t>: Data is sent from one device to a specific group of devices that have subscribed to receive it.</a:t>
            </a:r>
          </a:p>
        </p:txBody>
      </p:sp>
      <p:pic>
        <p:nvPicPr>
          <p:cNvPr id="5" name="Picture 4" descr="A picture containing text, screenshot, diagram, circle&#10;&#10;Description automatically generated">
            <a:extLst>
              <a:ext uri="{FF2B5EF4-FFF2-40B4-BE49-F238E27FC236}">
                <a16:creationId xmlns:a16="http://schemas.microsoft.com/office/drawing/2014/main" id="{358E03C8-F66A-F68B-12FD-D2E2C0EF9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74" y="1981200"/>
            <a:ext cx="8210052" cy="4245354"/>
          </a:xfrm>
          <a:prstGeom prst="rect">
            <a:avLst/>
          </a:prstGeom>
        </p:spPr>
      </p:pic>
    </p:spTree>
    <p:extLst>
      <p:ext uri="{BB962C8B-B14F-4D97-AF65-F5344CB8AC3E}">
        <p14:creationId xmlns:p14="http://schemas.microsoft.com/office/powerpoint/2010/main" val="1479623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2 – Data Link Layer</a:t>
            </a:r>
          </a:p>
        </p:txBody>
      </p:sp>
      <p:pic>
        <p:nvPicPr>
          <p:cNvPr id="5" name="Picture 4" descr="A picture containing text, screenshot, logo, graphic design&#10;&#10;Description automatically generated">
            <a:extLst>
              <a:ext uri="{FF2B5EF4-FFF2-40B4-BE49-F238E27FC236}">
                <a16:creationId xmlns:a16="http://schemas.microsoft.com/office/drawing/2014/main" id="{63EF222C-7D31-E9E7-63C4-D4748B2DF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43000"/>
            <a:ext cx="7772400" cy="4876800"/>
          </a:xfrm>
          <a:prstGeom prst="rect">
            <a:avLst/>
          </a:prstGeom>
        </p:spPr>
      </p:pic>
    </p:spTree>
    <p:extLst>
      <p:ext uri="{BB962C8B-B14F-4D97-AF65-F5344CB8AC3E}">
        <p14:creationId xmlns:p14="http://schemas.microsoft.com/office/powerpoint/2010/main" val="3324026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2 – Data Link Layer</a:t>
            </a:r>
          </a:p>
        </p:txBody>
      </p:sp>
      <p:pic>
        <p:nvPicPr>
          <p:cNvPr id="4" name="Picture 3" descr="A picture containing text, screenshot, diagram, font&#10;&#10;Description automatically generated">
            <a:extLst>
              <a:ext uri="{FF2B5EF4-FFF2-40B4-BE49-F238E27FC236}">
                <a16:creationId xmlns:a16="http://schemas.microsoft.com/office/drawing/2014/main" id="{B7774EF3-DAC7-6805-8714-C0EB902E3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44" y="1143000"/>
            <a:ext cx="7772400" cy="4876800"/>
          </a:xfrm>
          <a:prstGeom prst="rect">
            <a:avLst/>
          </a:prstGeom>
        </p:spPr>
      </p:pic>
    </p:spTree>
    <p:extLst>
      <p:ext uri="{BB962C8B-B14F-4D97-AF65-F5344CB8AC3E}">
        <p14:creationId xmlns:p14="http://schemas.microsoft.com/office/powerpoint/2010/main" val="1540142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2 – Data Link Layer</a:t>
            </a:r>
          </a:p>
        </p:txBody>
      </p:sp>
      <p:pic>
        <p:nvPicPr>
          <p:cNvPr id="5" name="Picture 4" descr="A screenshot of a computer error&#10;&#10;Description automatically generated with low confidence">
            <a:extLst>
              <a:ext uri="{FF2B5EF4-FFF2-40B4-BE49-F238E27FC236}">
                <a16:creationId xmlns:a16="http://schemas.microsoft.com/office/drawing/2014/main" id="{50FAEC21-DFE2-B294-D7D7-5B90F53ED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0"/>
            <a:ext cx="7772400" cy="5029200"/>
          </a:xfrm>
          <a:prstGeom prst="rect">
            <a:avLst/>
          </a:prstGeom>
        </p:spPr>
      </p:pic>
    </p:spTree>
    <p:extLst>
      <p:ext uri="{BB962C8B-B14F-4D97-AF65-F5344CB8AC3E}">
        <p14:creationId xmlns:p14="http://schemas.microsoft.com/office/powerpoint/2010/main" val="1099044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2 – Data Link Layer</a:t>
            </a:r>
          </a:p>
        </p:txBody>
      </p:sp>
      <p:pic>
        <p:nvPicPr>
          <p:cNvPr id="4" name="Picture 3" descr="A picture containing text, screenshot, diagram, font&#10;&#10;Description automatically generated">
            <a:extLst>
              <a:ext uri="{FF2B5EF4-FFF2-40B4-BE49-F238E27FC236}">
                <a16:creationId xmlns:a16="http://schemas.microsoft.com/office/drawing/2014/main" id="{7476A89C-680D-40F2-4E51-FBDF74287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19200"/>
            <a:ext cx="7772400" cy="4876800"/>
          </a:xfrm>
          <a:prstGeom prst="rect">
            <a:avLst/>
          </a:prstGeom>
        </p:spPr>
      </p:pic>
    </p:spTree>
    <p:extLst>
      <p:ext uri="{BB962C8B-B14F-4D97-AF65-F5344CB8AC3E}">
        <p14:creationId xmlns:p14="http://schemas.microsoft.com/office/powerpoint/2010/main" val="2017168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2 – Data Link Layer</a:t>
            </a:r>
          </a:p>
        </p:txBody>
      </p:sp>
      <p:pic>
        <p:nvPicPr>
          <p:cNvPr id="5" name="Picture 4" descr="A computer screen shot of a computer&#10;&#10;Description automatically generated with low confidence">
            <a:extLst>
              <a:ext uri="{FF2B5EF4-FFF2-40B4-BE49-F238E27FC236}">
                <a16:creationId xmlns:a16="http://schemas.microsoft.com/office/drawing/2014/main" id="{EF6A0726-E772-BAA5-C454-873763CD0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76756"/>
            <a:ext cx="7772400" cy="5019244"/>
          </a:xfrm>
          <a:prstGeom prst="rect">
            <a:avLst/>
          </a:prstGeom>
        </p:spPr>
      </p:pic>
    </p:spTree>
    <p:extLst>
      <p:ext uri="{BB962C8B-B14F-4D97-AF65-F5344CB8AC3E}">
        <p14:creationId xmlns:p14="http://schemas.microsoft.com/office/powerpoint/2010/main" val="1587893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2 – Data Link Layer</a:t>
            </a:r>
          </a:p>
        </p:txBody>
      </p:sp>
      <p:sp>
        <p:nvSpPr>
          <p:cNvPr id="3" name="Text Placeholder 2"/>
          <p:cNvSpPr>
            <a:spLocks noGrp="1"/>
          </p:cNvSpPr>
          <p:nvPr>
            <p:ph type="body" idx="1"/>
          </p:nvPr>
        </p:nvSpPr>
        <p:spPr>
          <a:xfrm>
            <a:off x="407340" y="992308"/>
            <a:ext cx="8736660" cy="2984087"/>
          </a:xfrm>
        </p:spPr>
        <p:txBody>
          <a:bodyPr/>
          <a:lstStyle/>
          <a:p>
            <a:pPr marL="342900" indent="-342900" algn="l" rtl="0">
              <a:lnSpc>
                <a:spcPct val="90000"/>
              </a:lnSpc>
              <a:buFont typeface="Arial" panose="020B0604020202020204" pitchFamily="34" charset="0"/>
              <a:buChar char="•"/>
            </a:pPr>
            <a:r>
              <a:rPr lang="en-GB" dirty="0"/>
              <a:t>Data Link Layer: The data link layer provides error-free transmission of data frames between two nodes on the same network segment. </a:t>
            </a:r>
            <a:endParaRPr lang="ar-SA" dirty="0"/>
          </a:p>
          <a:p>
            <a:pPr marL="342900" indent="-342900" algn="l" rtl="0">
              <a:lnSpc>
                <a:spcPct val="90000"/>
              </a:lnSpc>
              <a:buFont typeface="Arial" panose="020B0604020202020204" pitchFamily="34" charset="0"/>
              <a:buChar char="•"/>
            </a:pPr>
            <a:endParaRPr lang="ar-SA" dirty="0"/>
          </a:p>
          <a:p>
            <a:pPr marL="342900" indent="-342900" algn="l" rtl="0">
              <a:lnSpc>
                <a:spcPct val="90000"/>
              </a:lnSpc>
              <a:buFont typeface="Arial" panose="020B0604020202020204" pitchFamily="34" charset="0"/>
              <a:buChar char="•"/>
            </a:pPr>
            <a:r>
              <a:rPr lang="en-GB" dirty="0"/>
              <a:t>It is responsible for framing, error detection and correction, flow control, and access control to the physical media. Ethernet and Wi-Fi are examples of protocols that operate at this layer.</a:t>
            </a:r>
          </a:p>
          <a:p>
            <a:pPr marL="342900" indent="-342900" algn="l" rtl="0">
              <a:lnSpc>
                <a:spcPct val="90000"/>
              </a:lnSpc>
              <a:buFont typeface="Arial" panose="020B0604020202020204" pitchFamily="34" charset="0"/>
              <a:buChar char="•"/>
            </a:pPr>
            <a:endParaRPr lang="en-GB" dirty="0"/>
          </a:p>
        </p:txBody>
      </p:sp>
    </p:spTree>
    <p:extLst>
      <p:ext uri="{BB962C8B-B14F-4D97-AF65-F5344CB8AC3E}">
        <p14:creationId xmlns:p14="http://schemas.microsoft.com/office/powerpoint/2010/main" val="82458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what is Frames</a:t>
            </a:r>
          </a:p>
        </p:txBody>
      </p:sp>
      <p:sp>
        <p:nvSpPr>
          <p:cNvPr id="3" name="Text Placeholder 2"/>
          <p:cNvSpPr>
            <a:spLocks noGrp="1"/>
          </p:cNvSpPr>
          <p:nvPr>
            <p:ph type="body" idx="1"/>
          </p:nvPr>
        </p:nvSpPr>
        <p:spPr>
          <a:xfrm>
            <a:off x="0" y="1219200"/>
            <a:ext cx="8736660" cy="1657826"/>
          </a:xfrm>
        </p:spPr>
        <p:txBody>
          <a:bodyPr/>
          <a:lstStyle/>
          <a:p>
            <a:pPr marL="342900" indent="-342900" algn="l" rtl="0">
              <a:lnSpc>
                <a:spcPct val="90000"/>
              </a:lnSpc>
              <a:buFont typeface="Arial" panose="020B0604020202020204" pitchFamily="34" charset="0"/>
              <a:buChar char="•"/>
            </a:pPr>
            <a:r>
              <a:rPr lang="en-GB" dirty="0"/>
              <a:t>Frames in a network are structured units of data that contain information such as headers, data payload, and error detection codes. They are used to transmit data between devices in a network, ensuring reliable and organized delivery of information.</a:t>
            </a:r>
          </a:p>
        </p:txBody>
      </p:sp>
      <p:pic>
        <p:nvPicPr>
          <p:cNvPr id="5" name="Picture 4" descr="A picture containing text, screenshot, font, line&#10;&#10;Description automatically generated">
            <a:extLst>
              <a:ext uri="{FF2B5EF4-FFF2-40B4-BE49-F238E27FC236}">
                <a16:creationId xmlns:a16="http://schemas.microsoft.com/office/drawing/2014/main" id="{0996838F-19E2-262C-FBBC-B266F5667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908800"/>
            <a:ext cx="7772400" cy="3179217"/>
          </a:xfrm>
          <a:prstGeom prst="rect">
            <a:avLst/>
          </a:prstGeom>
        </p:spPr>
      </p:pic>
    </p:spTree>
    <p:extLst>
      <p:ext uri="{BB962C8B-B14F-4D97-AF65-F5344CB8AC3E}">
        <p14:creationId xmlns:p14="http://schemas.microsoft.com/office/powerpoint/2010/main" val="1923498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1 – Physical</a:t>
            </a:r>
            <a:r>
              <a:rPr lang="en-GB" b="0" i="0" dirty="0">
                <a:solidFill>
                  <a:srgbClr val="374151"/>
                </a:solidFill>
                <a:effectLst/>
                <a:latin typeface="Söhne"/>
              </a:rPr>
              <a:t> </a:t>
            </a:r>
            <a:r>
              <a:rPr lang="en-GB" dirty="0"/>
              <a:t>Layer</a:t>
            </a:r>
          </a:p>
        </p:txBody>
      </p:sp>
      <p:pic>
        <p:nvPicPr>
          <p:cNvPr id="4" name="Picture 3" descr="A picture containing text, screenshot, font, computer icon&#10;&#10;Description automatically generated">
            <a:extLst>
              <a:ext uri="{FF2B5EF4-FFF2-40B4-BE49-F238E27FC236}">
                <a16:creationId xmlns:a16="http://schemas.microsoft.com/office/drawing/2014/main" id="{F7BF5C30-322E-ADC2-BE31-393FF2A5F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371600"/>
            <a:ext cx="7772400" cy="4717072"/>
          </a:xfrm>
          <a:prstGeom prst="rect">
            <a:avLst/>
          </a:prstGeom>
        </p:spPr>
      </p:pic>
    </p:spTree>
    <p:extLst>
      <p:ext uri="{BB962C8B-B14F-4D97-AF65-F5344CB8AC3E}">
        <p14:creationId xmlns:p14="http://schemas.microsoft.com/office/powerpoint/2010/main" val="324790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1 – Physical</a:t>
            </a:r>
            <a:r>
              <a:rPr lang="en-GB" b="0" i="0" dirty="0">
                <a:solidFill>
                  <a:srgbClr val="374151"/>
                </a:solidFill>
                <a:effectLst/>
                <a:latin typeface="Söhne"/>
              </a:rPr>
              <a:t> </a:t>
            </a:r>
            <a:r>
              <a:rPr lang="en-GB" dirty="0"/>
              <a:t>Layer</a:t>
            </a:r>
          </a:p>
        </p:txBody>
      </p:sp>
      <p:pic>
        <p:nvPicPr>
          <p:cNvPr id="5" name="Picture 4" descr="A picture containing text, screenshot, design&#10;&#10;Description automatically generated">
            <a:extLst>
              <a:ext uri="{FF2B5EF4-FFF2-40B4-BE49-F238E27FC236}">
                <a16:creationId xmlns:a16="http://schemas.microsoft.com/office/drawing/2014/main" id="{1919E4DD-3A2F-AEB0-AF32-D3C256728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53" y="1294975"/>
            <a:ext cx="7772400" cy="4724825"/>
          </a:xfrm>
          <a:prstGeom prst="rect">
            <a:avLst/>
          </a:prstGeom>
        </p:spPr>
      </p:pic>
    </p:spTree>
    <p:extLst>
      <p:ext uri="{BB962C8B-B14F-4D97-AF65-F5344CB8AC3E}">
        <p14:creationId xmlns:p14="http://schemas.microsoft.com/office/powerpoint/2010/main" val="2879926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endParaRPr lang="en-GB" dirty="0"/>
          </a:p>
        </p:txBody>
      </p:sp>
      <p:pic>
        <p:nvPicPr>
          <p:cNvPr id="4" name="Picture 3" descr="A picture containing text, screenshot, diagram, design&#10;&#10;Description automatically generated">
            <a:extLst>
              <a:ext uri="{FF2B5EF4-FFF2-40B4-BE49-F238E27FC236}">
                <a16:creationId xmlns:a16="http://schemas.microsoft.com/office/drawing/2014/main" id="{3774E510-7461-2B68-4255-971865EAD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44" y="1066800"/>
            <a:ext cx="8405356" cy="4876800"/>
          </a:xfrm>
          <a:prstGeom prst="rect">
            <a:avLst/>
          </a:prstGeom>
        </p:spPr>
      </p:pic>
    </p:spTree>
    <p:extLst>
      <p:ext uri="{BB962C8B-B14F-4D97-AF65-F5344CB8AC3E}">
        <p14:creationId xmlns:p14="http://schemas.microsoft.com/office/powerpoint/2010/main" val="390906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casting </a:t>
            </a:r>
          </a:p>
        </p:txBody>
      </p:sp>
      <p:sp>
        <p:nvSpPr>
          <p:cNvPr id="3" name="Text Placeholder 2"/>
          <p:cNvSpPr>
            <a:spLocks noGrp="1"/>
          </p:cNvSpPr>
          <p:nvPr>
            <p:ph type="body" idx="1"/>
          </p:nvPr>
        </p:nvSpPr>
        <p:spPr>
          <a:xfrm>
            <a:off x="609600" y="1371600"/>
            <a:ext cx="8210052" cy="368434"/>
          </a:xfrm>
        </p:spPr>
        <p:txBody>
          <a:bodyPr/>
          <a:lstStyle/>
          <a:p>
            <a:pPr algn="l"/>
            <a:r>
              <a:rPr lang="en-GB" dirty="0">
                <a:ea typeface="ＭＳ Ｐゴシック" pitchFamily="34" charset="-128"/>
              </a:rPr>
              <a:t>Multicast</a:t>
            </a:r>
            <a:r>
              <a:rPr lang="en-GB" sz="2000" b="0" i="0" dirty="0">
                <a:solidFill>
                  <a:srgbClr val="374151"/>
                </a:solidFill>
                <a:effectLst/>
                <a:latin typeface="Söhne"/>
              </a:rPr>
              <a:t> </a:t>
            </a:r>
            <a:r>
              <a:rPr lang="en-GB" dirty="0">
                <a:ea typeface="ＭＳ Ｐゴシック" pitchFamily="34" charset="-128"/>
              </a:rPr>
              <a:t>Example</a:t>
            </a:r>
          </a:p>
        </p:txBody>
      </p:sp>
      <p:pic>
        <p:nvPicPr>
          <p:cNvPr id="6" name="Picture 5" descr="A screenshot of a chat&#10;&#10;Description automatically generated with low confidence">
            <a:extLst>
              <a:ext uri="{FF2B5EF4-FFF2-40B4-BE49-F238E27FC236}">
                <a16:creationId xmlns:a16="http://schemas.microsoft.com/office/drawing/2014/main" id="{926E73F0-E7C0-B430-547A-FBB13A2E9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797" y="1857782"/>
            <a:ext cx="7772400" cy="4074444"/>
          </a:xfrm>
          <a:prstGeom prst="rect">
            <a:avLst/>
          </a:prstGeom>
        </p:spPr>
      </p:pic>
    </p:spTree>
    <p:extLst>
      <p:ext uri="{BB962C8B-B14F-4D97-AF65-F5344CB8AC3E}">
        <p14:creationId xmlns:p14="http://schemas.microsoft.com/office/powerpoint/2010/main" val="31492381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44" y="384894"/>
            <a:ext cx="9210426" cy="578941"/>
          </a:xfrm>
        </p:spPr>
        <p:txBody>
          <a:bodyPr/>
          <a:lstStyle/>
          <a:p>
            <a:r>
              <a:rPr lang="en-GB" dirty="0"/>
              <a:t>Layer 1 – Physical</a:t>
            </a:r>
            <a:r>
              <a:rPr lang="en-GB" b="0" i="0" dirty="0">
                <a:solidFill>
                  <a:srgbClr val="374151"/>
                </a:solidFill>
                <a:effectLst/>
                <a:latin typeface="Söhne"/>
              </a:rPr>
              <a:t> </a:t>
            </a:r>
            <a:r>
              <a:rPr lang="en-GB" dirty="0"/>
              <a:t>Layer</a:t>
            </a:r>
          </a:p>
        </p:txBody>
      </p:sp>
      <p:sp>
        <p:nvSpPr>
          <p:cNvPr id="3" name="Text Placeholder 2"/>
          <p:cNvSpPr>
            <a:spLocks noGrp="1"/>
          </p:cNvSpPr>
          <p:nvPr>
            <p:ph type="body" idx="1"/>
          </p:nvPr>
        </p:nvSpPr>
        <p:spPr>
          <a:xfrm>
            <a:off x="407340" y="992308"/>
            <a:ext cx="8736660" cy="2542171"/>
          </a:xfrm>
        </p:spPr>
        <p:txBody>
          <a:bodyPr/>
          <a:lstStyle/>
          <a:p>
            <a:pPr algn="l"/>
            <a:r>
              <a:rPr lang="en-GB" dirty="0"/>
              <a:t>Physical Layer: This layer deals with the physical transmission of data over the network, including the electrical, mechanical, and physical specifications of the network interface, cables, and connectors. It defines the hardware aspects of network communication. For example, it specifies the voltage levels used for transmitting data.</a:t>
            </a:r>
          </a:p>
          <a:p>
            <a:pPr marL="342900" indent="-342900" algn="l" rtl="0">
              <a:lnSpc>
                <a:spcPct val="90000"/>
              </a:lnSpc>
              <a:buFont typeface="Arial" panose="020B0604020202020204" pitchFamily="34" charset="0"/>
              <a:buChar char="•"/>
            </a:pPr>
            <a:endParaRPr lang="en-GB" dirty="0"/>
          </a:p>
        </p:txBody>
      </p:sp>
    </p:spTree>
    <p:extLst>
      <p:ext uri="{BB962C8B-B14F-4D97-AF65-F5344CB8AC3E}">
        <p14:creationId xmlns:p14="http://schemas.microsoft.com/office/powerpoint/2010/main" val="260392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casting </a:t>
            </a:r>
          </a:p>
        </p:txBody>
      </p:sp>
      <p:sp>
        <p:nvSpPr>
          <p:cNvPr id="3" name="Text Placeholder 2"/>
          <p:cNvSpPr>
            <a:spLocks noGrp="1"/>
          </p:cNvSpPr>
          <p:nvPr>
            <p:ph type="body" idx="1"/>
          </p:nvPr>
        </p:nvSpPr>
        <p:spPr>
          <a:xfrm>
            <a:off x="466974" y="1474226"/>
            <a:ext cx="8210052" cy="747320"/>
          </a:xfrm>
        </p:spPr>
        <p:txBody>
          <a:bodyPr/>
          <a:lstStyle/>
          <a:p>
            <a:pPr>
              <a:lnSpc>
                <a:spcPct val="90000"/>
              </a:lnSpc>
            </a:pPr>
            <a:endParaRPr lang="en-US" altLang="en-US" sz="2736" dirty="0">
              <a:ea typeface="ＭＳ Ｐゴシック" pitchFamily="34" charset="-128"/>
            </a:endParaRPr>
          </a:p>
          <a:p>
            <a:endParaRPr lang="en-GB" dirty="0"/>
          </a:p>
        </p:txBody>
      </p:sp>
      <p:pic>
        <p:nvPicPr>
          <p:cNvPr id="5" name="Picture 4" descr="A picture containing screenshot, text, diagram, design&#10;&#10;Description automatically generated">
            <a:extLst>
              <a:ext uri="{FF2B5EF4-FFF2-40B4-BE49-F238E27FC236}">
                <a16:creationId xmlns:a16="http://schemas.microsoft.com/office/drawing/2014/main" id="{2F98C457-84AA-E447-5593-2D48554AC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28799"/>
            <a:ext cx="8448426" cy="4274833"/>
          </a:xfrm>
          <a:prstGeom prst="rect">
            <a:avLst/>
          </a:prstGeom>
        </p:spPr>
      </p:pic>
      <p:sp>
        <p:nvSpPr>
          <p:cNvPr id="10" name="Text Placeholder 2">
            <a:extLst>
              <a:ext uri="{FF2B5EF4-FFF2-40B4-BE49-F238E27FC236}">
                <a16:creationId xmlns:a16="http://schemas.microsoft.com/office/drawing/2014/main" id="{28B52B7E-29AF-12A0-464E-0F25BBBE6014}"/>
              </a:ext>
            </a:extLst>
          </p:cNvPr>
          <p:cNvSpPr txBox="1">
            <a:spLocks/>
          </p:cNvSpPr>
          <p:nvPr/>
        </p:nvSpPr>
        <p:spPr>
          <a:xfrm>
            <a:off x="304800" y="1052333"/>
            <a:ext cx="8210052" cy="736868"/>
          </a:xfrm>
          <a:prstGeom prst="rect">
            <a:avLst/>
          </a:prstGeom>
        </p:spPr>
        <p:txBody>
          <a:bodyPr wrap="square" lIns="0" tIns="0" rIns="0" bIns="0">
            <a:spAutoFit/>
          </a:bodyPr>
          <a:lstStyle>
            <a:lvl1pPr marL="0">
              <a:defRPr sz="2394" b="0" i="0">
                <a:solidFill>
                  <a:schemeClr val="tx1"/>
                </a:solidFill>
                <a:latin typeface="Arial"/>
                <a:ea typeface="+mn-ea"/>
                <a:cs typeface="Arial"/>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a:lstStyle>
          <a:p>
            <a:pPr algn="l"/>
            <a:r>
              <a:rPr lang="en-GB" dirty="0">
                <a:ea typeface="ＭＳ Ｐゴシック" pitchFamily="34" charset="-128"/>
              </a:rPr>
              <a:t>Broadcast: Data is sent from one device to all devices on the network.</a:t>
            </a:r>
          </a:p>
        </p:txBody>
      </p:sp>
    </p:spTree>
    <p:extLst>
      <p:ext uri="{BB962C8B-B14F-4D97-AF65-F5344CB8AC3E}">
        <p14:creationId xmlns:p14="http://schemas.microsoft.com/office/powerpoint/2010/main" val="4216167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casting </a:t>
            </a:r>
          </a:p>
        </p:txBody>
      </p:sp>
      <p:sp>
        <p:nvSpPr>
          <p:cNvPr id="3" name="Text Placeholder 2"/>
          <p:cNvSpPr>
            <a:spLocks noGrp="1"/>
          </p:cNvSpPr>
          <p:nvPr>
            <p:ph type="body" idx="1"/>
          </p:nvPr>
        </p:nvSpPr>
        <p:spPr>
          <a:xfrm>
            <a:off x="466974" y="1474226"/>
            <a:ext cx="8210052" cy="747320"/>
          </a:xfrm>
        </p:spPr>
        <p:txBody>
          <a:bodyPr/>
          <a:lstStyle/>
          <a:p>
            <a:pPr>
              <a:lnSpc>
                <a:spcPct val="90000"/>
              </a:lnSpc>
            </a:pPr>
            <a:endParaRPr lang="en-US" altLang="en-US" sz="2736" dirty="0">
              <a:ea typeface="ＭＳ Ｐゴシック" pitchFamily="34" charset="-128"/>
            </a:endParaRPr>
          </a:p>
          <a:p>
            <a:endParaRPr lang="en-GB" dirty="0"/>
          </a:p>
        </p:txBody>
      </p:sp>
      <p:pic>
        <p:nvPicPr>
          <p:cNvPr id="6" name="Picture 5" descr="A diagram of a network&#10;&#10;Description automatically generated with low confidence">
            <a:extLst>
              <a:ext uri="{FF2B5EF4-FFF2-40B4-BE49-F238E27FC236}">
                <a16:creationId xmlns:a16="http://schemas.microsoft.com/office/drawing/2014/main" id="{9D09F685-687B-12CC-8DD2-561575398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79814"/>
            <a:ext cx="7772400" cy="4298372"/>
          </a:xfrm>
          <a:prstGeom prst="rect">
            <a:avLst/>
          </a:prstGeom>
        </p:spPr>
      </p:pic>
    </p:spTree>
    <p:extLst>
      <p:ext uri="{BB962C8B-B14F-4D97-AF65-F5344CB8AC3E}">
        <p14:creationId xmlns:p14="http://schemas.microsoft.com/office/powerpoint/2010/main" val="3901218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casting </a:t>
            </a:r>
          </a:p>
        </p:txBody>
      </p:sp>
      <p:sp>
        <p:nvSpPr>
          <p:cNvPr id="3" name="Text Placeholder 2"/>
          <p:cNvSpPr>
            <a:spLocks noGrp="1"/>
          </p:cNvSpPr>
          <p:nvPr>
            <p:ph type="body" idx="1"/>
          </p:nvPr>
        </p:nvSpPr>
        <p:spPr>
          <a:xfrm>
            <a:off x="466974" y="1474226"/>
            <a:ext cx="8210052" cy="747320"/>
          </a:xfrm>
        </p:spPr>
        <p:txBody>
          <a:bodyPr/>
          <a:lstStyle/>
          <a:p>
            <a:pPr>
              <a:lnSpc>
                <a:spcPct val="90000"/>
              </a:lnSpc>
            </a:pPr>
            <a:endParaRPr lang="en-US" altLang="en-US" sz="2736" dirty="0">
              <a:ea typeface="ＭＳ Ｐゴシック" pitchFamily="34" charset="-128"/>
            </a:endParaRPr>
          </a:p>
          <a:p>
            <a:endParaRPr lang="en-GB" dirty="0"/>
          </a:p>
        </p:txBody>
      </p:sp>
      <p:pic>
        <p:nvPicPr>
          <p:cNvPr id="6" name="Picture 5" descr="A diagram of a network&#10;&#10;Description automatically generated with low confidence">
            <a:extLst>
              <a:ext uri="{FF2B5EF4-FFF2-40B4-BE49-F238E27FC236}">
                <a16:creationId xmlns:a16="http://schemas.microsoft.com/office/drawing/2014/main" id="{9D09F685-687B-12CC-8DD2-561575398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66800"/>
            <a:ext cx="7772400" cy="4800600"/>
          </a:xfrm>
          <a:prstGeom prst="rect">
            <a:avLst/>
          </a:prstGeom>
        </p:spPr>
      </p:pic>
    </p:spTree>
    <p:extLst>
      <p:ext uri="{BB962C8B-B14F-4D97-AF65-F5344CB8AC3E}">
        <p14:creationId xmlns:p14="http://schemas.microsoft.com/office/powerpoint/2010/main" val="1227987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74" y="388678"/>
            <a:ext cx="8210052" cy="1157881"/>
          </a:xfrm>
        </p:spPr>
        <p:txBody>
          <a:bodyPr/>
          <a:lstStyle/>
          <a:p>
            <a:pPr algn="l"/>
            <a:r>
              <a:rPr lang="en-GB" dirty="0"/>
              <a:t>Types of </a:t>
            </a:r>
            <a:r>
              <a:rPr lang="en-GB" b="1" i="0" dirty="0">
                <a:solidFill>
                  <a:srgbClr val="0F0F0F"/>
                </a:solidFill>
                <a:effectLst/>
                <a:latin typeface="YouTube Sans"/>
              </a:rPr>
              <a:t>Transmission Modes</a:t>
            </a:r>
            <a:br>
              <a:rPr lang="en-GB" b="1" i="0" dirty="0">
                <a:solidFill>
                  <a:srgbClr val="0F0F0F"/>
                </a:solidFill>
                <a:effectLst/>
                <a:latin typeface="YouTube Sans"/>
              </a:rPr>
            </a:br>
            <a:r>
              <a:rPr lang="en-GB" dirty="0"/>
              <a:t> </a:t>
            </a:r>
          </a:p>
        </p:txBody>
      </p:sp>
      <p:sp>
        <p:nvSpPr>
          <p:cNvPr id="3" name="Text Placeholder 2"/>
          <p:cNvSpPr>
            <a:spLocks noGrp="1"/>
          </p:cNvSpPr>
          <p:nvPr>
            <p:ph type="body" idx="1"/>
          </p:nvPr>
        </p:nvSpPr>
        <p:spPr>
          <a:xfrm>
            <a:off x="466974" y="1474226"/>
            <a:ext cx="8210052" cy="747320"/>
          </a:xfrm>
        </p:spPr>
        <p:txBody>
          <a:bodyPr/>
          <a:lstStyle/>
          <a:p>
            <a:pPr>
              <a:lnSpc>
                <a:spcPct val="90000"/>
              </a:lnSpc>
            </a:pPr>
            <a:endParaRPr lang="en-US" altLang="en-US" sz="2736" dirty="0">
              <a:ea typeface="ＭＳ Ｐゴシック" pitchFamily="34" charset="-128"/>
            </a:endParaRPr>
          </a:p>
          <a:p>
            <a:endParaRPr lang="en-GB" dirty="0"/>
          </a:p>
        </p:txBody>
      </p:sp>
      <p:pic>
        <p:nvPicPr>
          <p:cNvPr id="5" name="Picture 4" descr="A picture containing text, screenshot, design&#10;&#10;Description automatically generated">
            <a:extLst>
              <a:ext uri="{FF2B5EF4-FFF2-40B4-BE49-F238E27FC236}">
                <a16:creationId xmlns:a16="http://schemas.microsoft.com/office/drawing/2014/main" id="{E3EF7D2E-F38D-C96E-05F4-E22622436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495" y="1800533"/>
            <a:ext cx="8210052" cy="4402775"/>
          </a:xfrm>
          <a:prstGeom prst="rect">
            <a:avLst/>
          </a:prstGeom>
        </p:spPr>
      </p:pic>
      <p:sp>
        <p:nvSpPr>
          <p:cNvPr id="9" name="Text Placeholder 2">
            <a:extLst>
              <a:ext uri="{FF2B5EF4-FFF2-40B4-BE49-F238E27FC236}">
                <a16:creationId xmlns:a16="http://schemas.microsoft.com/office/drawing/2014/main" id="{C7B8113B-476D-57F1-2CD7-4694D4D9A673}"/>
              </a:ext>
            </a:extLst>
          </p:cNvPr>
          <p:cNvSpPr txBox="1">
            <a:spLocks/>
          </p:cNvSpPr>
          <p:nvPr/>
        </p:nvSpPr>
        <p:spPr>
          <a:xfrm>
            <a:off x="533400" y="1063665"/>
            <a:ext cx="8210052" cy="736868"/>
          </a:xfrm>
          <a:prstGeom prst="rect">
            <a:avLst/>
          </a:prstGeom>
        </p:spPr>
        <p:txBody>
          <a:bodyPr wrap="square" lIns="0" tIns="0" rIns="0" bIns="0">
            <a:spAutoFit/>
          </a:bodyPr>
          <a:lstStyle>
            <a:lvl1pPr marL="0">
              <a:defRPr sz="2394" b="0" i="0">
                <a:solidFill>
                  <a:schemeClr val="tx1"/>
                </a:solidFill>
                <a:latin typeface="Arial"/>
                <a:ea typeface="+mn-ea"/>
                <a:cs typeface="Arial"/>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a:lstStyle>
          <a:p>
            <a:pPr algn="l"/>
            <a:r>
              <a:rPr lang="en-GB" b="1" dirty="0">
                <a:ea typeface="ＭＳ Ｐゴシック" pitchFamily="34" charset="-128"/>
              </a:rPr>
              <a:t>Simplex</a:t>
            </a:r>
            <a:r>
              <a:rPr lang="en-GB" dirty="0">
                <a:ea typeface="ＭＳ Ｐゴシック" pitchFamily="34" charset="-128"/>
              </a:rPr>
              <a:t>: Data flows in one direction only, from sender to receiver.</a:t>
            </a:r>
          </a:p>
        </p:txBody>
      </p:sp>
    </p:spTree>
    <p:extLst>
      <p:ext uri="{BB962C8B-B14F-4D97-AF65-F5344CB8AC3E}">
        <p14:creationId xmlns:p14="http://schemas.microsoft.com/office/powerpoint/2010/main" val="340159026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4310</TotalTime>
  <Words>1084</Words>
  <Application>Microsoft Macintosh PowerPoint</Application>
  <PresentationFormat>On-screen Show (4:3)</PresentationFormat>
  <Paragraphs>115</Paragraphs>
  <Slides>50</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Arial</vt:lpstr>
      <vt:lpstr>Calibri</vt:lpstr>
      <vt:lpstr>Helvetica</vt:lpstr>
      <vt:lpstr>Söhne</vt:lpstr>
      <vt:lpstr>Work Sans</vt:lpstr>
      <vt:lpstr>YouTube Sans</vt:lpstr>
      <vt:lpstr>1_Office Theme</vt:lpstr>
      <vt:lpstr>2_Office Theme</vt:lpstr>
      <vt:lpstr>Networking</vt:lpstr>
      <vt:lpstr>Types of casting </vt:lpstr>
      <vt:lpstr>Types of casting </vt:lpstr>
      <vt:lpstr>Types of casting </vt:lpstr>
      <vt:lpstr>Types of casting </vt:lpstr>
      <vt:lpstr>Types of casting </vt:lpstr>
      <vt:lpstr>Types of casting </vt:lpstr>
      <vt:lpstr>Types of casting </vt:lpstr>
      <vt:lpstr>Types of Transmission Modes  </vt:lpstr>
      <vt:lpstr>Types of casting </vt:lpstr>
      <vt:lpstr>Types of casting </vt:lpstr>
      <vt:lpstr>Standards</vt:lpstr>
      <vt:lpstr>Standards</vt:lpstr>
      <vt:lpstr>Standards</vt:lpstr>
      <vt:lpstr>Standards</vt:lpstr>
      <vt:lpstr>Open Systems Interconnection (OSI)</vt:lpstr>
      <vt:lpstr>Open Systems Interconnection (OSI)</vt:lpstr>
      <vt:lpstr>Open Systems Interconnection (OSI)</vt:lpstr>
      <vt:lpstr>Layer 7 – Application Layer</vt:lpstr>
      <vt:lpstr>Layer 7 – Application Layer</vt:lpstr>
      <vt:lpstr>Layer 7 – Application Layer</vt:lpstr>
      <vt:lpstr>Layer 7 – Application Layer</vt:lpstr>
      <vt:lpstr>Layer 6 – Presentation Layer</vt:lpstr>
      <vt:lpstr>Layer 6 – Presentation Layer</vt:lpstr>
      <vt:lpstr>Layer 6 – Presentation Layer</vt:lpstr>
      <vt:lpstr>Layer 5 – Session Layer</vt:lpstr>
      <vt:lpstr>Layer 4 – Transport Layer</vt:lpstr>
      <vt:lpstr>Layer 4 – Transport Layer</vt:lpstr>
      <vt:lpstr>Connection Oriented Communications</vt:lpstr>
      <vt:lpstr>Connectionless Communications</vt:lpstr>
      <vt:lpstr>Connection-based Protocols</vt:lpstr>
      <vt:lpstr>Ports</vt:lpstr>
      <vt:lpstr>Ports</vt:lpstr>
      <vt:lpstr>Layer 4 – Network Layer</vt:lpstr>
      <vt:lpstr>Layer 4 – Network Layer</vt:lpstr>
      <vt:lpstr>what is packets</vt:lpstr>
      <vt:lpstr>Layer 3 Switches</vt:lpstr>
      <vt:lpstr>Layer 2 – Data Link Layer</vt:lpstr>
      <vt:lpstr>Layer 2 – Data Link Layer</vt:lpstr>
      <vt:lpstr>Layer 2 – Data Link Layer</vt:lpstr>
      <vt:lpstr>Layer 2 – Data Link Layer</vt:lpstr>
      <vt:lpstr>Layer 2 – Data Link Layer</vt:lpstr>
      <vt:lpstr>Layer 2 – Data Link Layer</vt:lpstr>
      <vt:lpstr>Layer 2 – Data Link Layer</vt:lpstr>
      <vt:lpstr>Layer 2 – Data Link Layer</vt:lpstr>
      <vt:lpstr>what is Frames</vt:lpstr>
      <vt:lpstr>Layer 1 – Physical Layer</vt:lpstr>
      <vt:lpstr>Layer 1 – Physical Layer</vt:lpstr>
      <vt:lpstr>PowerPoint Presentation</vt:lpstr>
      <vt:lpstr>Layer 1 – Physical Layer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Information Security</dc:title>
  <dc:creator>meyadat</dc:creator>
  <cp:lastModifiedBy>Mohamed Gorada</cp:lastModifiedBy>
  <cp:revision>10</cp:revision>
  <dcterms:created xsi:type="dcterms:W3CDTF">2023-03-05T13:09:23Z</dcterms:created>
  <dcterms:modified xsi:type="dcterms:W3CDTF">2024-01-08T23:30:10Z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2018-02-23T00:00:00Z</vt:filetime>
  </property>
  <property fmtid="{D5CDD505-2E9C-101B-9397-08002B2CF9AE}" pid="3" name="Creator">
    <vt:lpwstr>Microsoft® PowerPoint® 2016</vt:lpwstr>
  </property>
  <property fmtid="{D5CDD505-2E9C-101B-9397-08002B2CF9AE}" pid="4" name="LastSaved">
    <vt:filetime>2023-03-05T00:00:00Z</vt:filetime>
  </property>
</Properties>
</file>